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256" r:id="rId2"/>
    <p:sldId id="257" r:id="rId3"/>
    <p:sldId id="258" r:id="rId4"/>
    <p:sldId id="259" r:id="rId5"/>
    <p:sldId id="260" r:id="rId6"/>
    <p:sldId id="261" r:id="rId7"/>
    <p:sldId id="271" r:id="rId8"/>
    <p:sldId id="262" r:id="rId9"/>
    <p:sldId id="263" r:id="rId10"/>
    <p:sldId id="264" r:id="rId11"/>
    <p:sldId id="265" r:id="rId12"/>
    <p:sldId id="266" r:id="rId13"/>
    <p:sldId id="267"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p:normalViewPr>
  <p:slideViewPr>
    <p:cSldViewPr snapToGrid="0">
      <p:cViewPr varScale="1">
        <p:scale>
          <a:sx n="79" d="100"/>
          <a:sy n="79" d="100"/>
        </p:scale>
        <p:origin x="1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E770-44AE-47D5-B4B1-71BEC9A9D725}"/>
              </a:ext>
            </a:extLst>
          </p:cNvPr>
          <p:cNvSpPr>
            <a:spLocks noGrp="1"/>
          </p:cNvSpPr>
          <p:nvPr>
            <p:ph type="ctrTitle"/>
          </p:nvPr>
        </p:nvSpPr>
        <p:spPr>
          <a:xfrm>
            <a:off x="841248" y="663960"/>
            <a:ext cx="9456049" cy="3594112"/>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4CA91C7-81A9-46F3-B0F4-D9AB8808514E}"/>
              </a:ext>
            </a:extLst>
          </p:cNvPr>
          <p:cNvSpPr>
            <a:spLocks noGrp="1"/>
          </p:cNvSpPr>
          <p:nvPr>
            <p:ph type="subTitle" idx="1"/>
          </p:nvPr>
        </p:nvSpPr>
        <p:spPr>
          <a:xfrm>
            <a:off x="841248" y="4667581"/>
            <a:ext cx="9456049" cy="1197387"/>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AA648C8-9681-4994-B52A-1A8BC79127E1}"/>
              </a:ext>
            </a:extLst>
          </p:cNvPr>
          <p:cNvSpPr>
            <a:spLocks noGrp="1"/>
          </p:cNvSpPr>
          <p:nvPr>
            <p:ph type="dt" sz="half" idx="10"/>
          </p:nvPr>
        </p:nvSpPr>
        <p:spPr>
          <a:xfrm>
            <a:off x="841248" y="6102693"/>
            <a:ext cx="2743200" cy="365125"/>
          </a:xfrm>
        </p:spPr>
        <p:txBody>
          <a:bodyPr/>
          <a:lstStyle/>
          <a:p>
            <a:fld id="{AE3425CA-4B9D-4420-BB9E-C250DB30E421}" type="datetime1">
              <a:rPr lang="en-US" smtClean="0"/>
              <a:t>9/18/2021</a:t>
            </a:fld>
            <a:endParaRPr lang="en-US"/>
          </a:p>
        </p:txBody>
      </p:sp>
      <p:sp>
        <p:nvSpPr>
          <p:cNvPr id="5" name="Footer Placeholder 4">
            <a:extLst>
              <a:ext uri="{FF2B5EF4-FFF2-40B4-BE49-F238E27FC236}">
                <a16:creationId xmlns:a16="http://schemas.microsoft.com/office/drawing/2014/main" id="{6677F203-CB10-488B-82DC-9D0571A5E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B2E9B-C8B7-4716-9D05-265A04246E05}"/>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7" name="Straight Connector 6">
            <a:extLst>
              <a:ext uri="{FF2B5EF4-FFF2-40B4-BE49-F238E27FC236}">
                <a16:creationId xmlns:a16="http://schemas.microsoft.com/office/drawing/2014/main" id="{9EED8031-DD67-43C6-94A0-646636C95560}"/>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91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C3B3-C67F-4C48-A663-EF010429E7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4C4B3F-B3CB-4CF0-AEC8-1893A6A27E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6D005-2B71-4325-A646-A2278C3A2EAA}"/>
              </a:ext>
            </a:extLst>
          </p:cNvPr>
          <p:cNvSpPr>
            <a:spLocks noGrp="1"/>
          </p:cNvSpPr>
          <p:nvPr>
            <p:ph type="dt" sz="half" idx="10"/>
          </p:nvPr>
        </p:nvSpPr>
        <p:spPr/>
        <p:txBody>
          <a:bodyPr/>
          <a:lstStyle/>
          <a:p>
            <a:fld id="{6A14B861-3779-4E37-8DF0-E9EB3EA96210}" type="datetime1">
              <a:rPr lang="en-US" smtClean="0"/>
              <a:t>9/18/2021</a:t>
            </a:fld>
            <a:endParaRPr lang="en-US"/>
          </a:p>
        </p:txBody>
      </p:sp>
      <p:sp>
        <p:nvSpPr>
          <p:cNvPr id="5" name="Footer Placeholder 4">
            <a:extLst>
              <a:ext uri="{FF2B5EF4-FFF2-40B4-BE49-F238E27FC236}">
                <a16:creationId xmlns:a16="http://schemas.microsoft.com/office/drawing/2014/main" id="{DB356B01-AE16-42EF-B970-5CAF0C891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F9BE2-24F4-4F83-8E64-4307C9794E1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991920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601120-856A-4F01-B7C1-D87A1E5F8150}"/>
              </a:ext>
            </a:extLst>
          </p:cNvPr>
          <p:cNvSpPr>
            <a:spLocks noGrp="1"/>
          </p:cNvSpPr>
          <p:nvPr>
            <p:ph type="title" orient="vert"/>
          </p:nvPr>
        </p:nvSpPr>
        <p:spPr>
          <a:xfrm>
            <a:off x="7874324" y="552782"/>
            <a:ext cx="2620891" cy="52947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9D62358-C84C-4947-B826-FF738422EA5B}"/>
              </a:ext>
            </a:extLst>
          </p:cNvPr>
          <p:cNvSpPr>
            <a:spLocks noGrp="1"/>
          </p:cNvSpPr>
          <p:nvPr>
            <p:ph type="body" orient="vert" idx="1"/>
          </p:nvPr>
        </p:nvSpPr>
        <p:spPr>
          <a:xfrm>
            <a:off x="838200" y="552782"/>
            <a:ext cx="6803155" cy="529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7971139-AA1A-46DB-B793-17FB8E6E8A77}"/>
              </a:ext>
            </a:extLst>
          </p:cNvPr>
          <p:cNvSpPr>
            <a:spLocks noGrp="1"/>
          </p:cNvSpPr>
          <p:nvPr>
            <p:ph type="dt" sz="half" idx="10"/>
          </p:nvPr>
        </p:nvSpPr>
        <p:spPr/>
        <p:txBody>
          <a:bodyPr/>
          <a:lstStyle/>
          <a:p>
            <a:fld id="{53E38388-E864-4553-9937-AE9FC5E50CFC}" type="datetime1">
              <a:rPr lang="en-US" smtClean="0"/>
              <a:t>9/18/2021</a:t>
            </a:fld>
            <a:endParaRPr lang="en-US"/>
          </a:p>
        </p:txBody>
      </p:sp>
      <p:sp>
        <p:nvSpPr>
          <p:cNvPr id="5" name="Footer Placeholder 4">
            <a:extLst>
              <a:ext uri="{FF2B5EF4-FFF2-40B4-BE49-F238E27FC236}">
                <a16:creationId xmlns:a16="http://schemas.microsoft.com/office/drawing/2014/main" id="{1B2E06F6-0FE2-40FB-BFEE-010C22293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A7B1B-13A1-41BA-B924-FD11450C14E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2001668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42B9A-9384-46B2-8B4F-B9C2035CAB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B413CF4-CD0B-4F3C-A1CE-1BA3EFDEEB5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C1DE659-17B0-4F70-8F1C-93BF4DB64390}"/>
              </a:ext>
            </a:extLst>
          </p:cNvPr>
          <p:cNvSpPr>
            <a:spLocks noGrp="1"/>
          </p:cNvSpPr>
          <p:nvPr>
            <p:ph type="dt" sz="half" idx="10"/>
          </p:nvPr>
        </p:nvSpPr>
        <p:spPr/>
        <p:txBody>
          <a:bodyPr/>
          <a:lstStyle/>
          <a:p>
            <a:fld id="{62751E1E-C50D-4FD4-8B1E-ECD78340D9AB}" type="datetime1">
              <a:rPr lang="en-US" smtClean="0"/>
              <a:t>9/18/2021</a:t>
            </a:fld>
            <a:endParaRPr lang="en-US"/>
          </a:p>
        </p:txBody>
      </p:sp>
      <p:sp>
        <p:nvSpPr>
          <p:cNvPr id="5" name="Footer Placeholder 4">
            <a:extLst>
              <a:ext uri="{FF2B5EF4-FFF2-40B4-BE49-F238E27FC236}">
                <a16:creationId xmlns:a16="http://schemas.microsoft.com/office/drawing/2014/main" id="{37AB0750-AB4E-4FCF-9B52-BC954760B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66B99-C716-4464-B695-623F4C5A9D9B}"/>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437866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233A-AD59-4FB1-A1CA-AABFAE040805}"/>
              </a:ext>
            </a:extLst>
          </p:cNvPr>
          <p:cNvSpPr>
            <a:spLocks noGrp="1"/>
          </p:cNvSpPr>
          <p:nvPr>
            <p:ph type="title"/>
          </p:nvPr>
        </p:nvSpPr>
        <p:spPr>
          <a:xfrm>
            <a:off x="841249" y="552782"/>
            <a:ext cx="9538428" cy="3714417"/>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A656964-650B-4E87-9541-0E659DEC0365}"/>
              </a:ext>
            </a:extLst>
          </p:cNvPr>
          <p:cNvSpPr>
            <a:spLocks noGrp="1"/>
          </p:cNvSpPr>
          <p:nvPr>
            <p:ph type="body" idx="1"/>
          </p:nvPr>
        </p:nvSpPr>
        <p:spPr>
          <a:xfrm>
            <a:off x="841249" y="4672584"/>
            <a:ext cx="9538428" cy="1143802"/>
          </a:xfrm>
        </p:spPr>
        <p:txBody>
          <a:bodyPr>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000"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21BB50-DF4A-47B5-A3AD-18712A3AD40E}"/>
              </a:ext>
            </a:extLst>
          </p:cNvPr>
          <p:cNvSpPr>
            <a:spLocks noGrp="1"/>
          </p:cNvSpPr>
          <p:nvPr>
            <p:ph type="dt" sz="half" idx="10"/>
          </p:nvPr>
        </p:nvSpPr>
        <p:spPr/>
        <p:txBody>
          <a:bodyPr/>
          <a:lstStyle/>
          <a:p>
            <a:fld id="{43C83AFB-9E54-459E-8C6D-0913AC3BA5D7}" type="datetime1">
              <a:rPr lang="en-US" smtClean="0"/>
              <a:t>9/18/2021</a:t>
            </a:fld>
            <a:endParaRPr lang="en-US"/>
          </a:p>
        </p:txBody>
      </p:sp>
      <p:sp>
        <p:nvSpPr>
          <p:cNvPr id="5" name="Footer Placeholder 4">
            <a:extLst>
              <a:ext uri="{FF2B5EF4-FFF2-40B4-BE49-F238E27FC236}">
                <a16:creationId xmlns:a16="http://schemas.microsoft.com/office/drawing/2014/main" id="{3CDF59B3-D1B8-4A51-AD6E-868C5BF6F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CA779-6272-4A15-A566-20C4E9A60D47}"/>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7" name="Straight Connector 6">
            <a:extLst>
              <a:ext uri="{FF2B5EF4-FFF2-40B4-BE49-F238E27FC236}">
                <a16:creationId xmlns:a16="http://schemas.microsoft.com/office/drawing/2014/main" id="{F0B86E8F-91EA-4626-BCA8-3B4973C7C9D6}"/>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860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2A00-5BBD-436C-BB6D-CE650FC46202}"/>
              </a:ext>
            </a:extLst>
          </p:cNvPr>
          <p:cNvSpPr>
            <a:spLocks noGrp="1"/>
          </p:cNvSpPr>
          <p:nvPr>
            <p:ph type="title"/>
          </p:nvPr>
        </p:nvSpPr>
        <p:spPr>
          <a:xfrm>
            <a:off x="841248" y="552783"/>
            <a:ext cx="9683871"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DFB3E2E-F3C4-4CDD-9138-86AE7A1B566D}"/>
              </a:ext>
            </a:extLst>
          </p:cNvPr>
          <p:cNvSpPr>
            <a:spLocks noGrp="1"/>
          </p:cNvSpPr>
          <p:nvPr>
            <p:ph sz="half" idx="1"/>
          </p:nvPr>
        </p:nvSpPr>
        <p:spPr>
          <a:xfrm>
            <a:off x="841248" y="2108362"/>
            <a:ext cx="4507926"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795CD01-B639-46B6-B53D-18FE1E39AF50}"/>
              </a:ext>
            </a:extLst>
          </p:cNvPr>
          <p:cNvSpPr>
            <a:spLocks noGrp="1"/>
          </p:cNvSpPr>
          <p:nvPr>
            <p:ph sz="half" idx="2"/>
          </p:nvPr>
        </p:nvSpPr>
        <p:spPr>
          <a:xfrm>
            <a:off x="5699171" y="2108362"/>
            <a:ext cx="4825948"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96E34C3-86AC-48F9-92A4-F17BFAF9EF06}"/>
              </a:ext>
            </a:extLst>
          </p:cNvPr>
          <p:cNvSpPr>
            <a:spLocks noGrp="1"/>
          </p:cNvSpPr>
          <p:nvPr>
            <p:ph type="dt" sz="half" idx="10"/>
          </p:nvPr>
        </p:nvSpPr>
        <p:spPr/>
        <p:txBody>
          <a:bodyPr/>
          <a:lstStyle/>
          <a:p>
            <a:fld id="{F10144B6-0CA7-46BA-A00B-1E68E5C3ED0C}" type="datetime1">
              <a:rPr lang="en-US" smtClean="0"/>
              <a:t>9/18/2021</a:t>
            </a:fld>
            <a:endParaRPr lang="en-US"/>
          </a:p>
        </p:txBody>
      </p:sp>
      <p:sp>
        <p:nvSpPr>
          <p:cNvPr id="6" name="Footer Placeholder 5">
            <a:extLst>
              <a:ext uri="{FF2B5EF4-FFF2-40B4-BE49-F238E27FC236}">
                <a16:creationId xmlns:a16="http://schemas.microsoft.com/office/drawing/2014/main" id="{275D6A29-C51F-4654-82AD-04056FA6C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21EEB6-57E6-40E7-9702-1D5999B505DC}"/>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8" name="Straight Connector 7">
            <a:extLst>
              <a:ext uri="{FF2B5EF4-FFF2-40B4-BE49-F238E27FC236}">
                <a16:creationId xmlns:a16="http://schemas.microsoft.com/office/drawing/2014/main" id="{F929C81A-4806-44FF-99D8-13A65B2D066F}"/>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8DDCF9-5353-4B5F-8565-8C27F795A4BF}"/>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662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D1A9-BF08-4C6D-805E-244B234EE852}"/>
              </a:ext>
            </a:extLst>
          </p:cNvPr>
          <p:cNvSpPr>
            <a:spLocks noGrp="1"/>
          </p:cNvSpPr>
          <p:nvPr>
            <p:ph type="title"/>
          </p:nvPr>
        </p:nvSpPr>
        <p:spPr>
          <a:xfrm>
            <a:off x="841248" y="557784"/>
            <a:ext cx="943957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20C1D8-0907-4FDB-BFAD-36E14AF98D81}"/>
              </a:ext>
            </a:extLst>
          </p:cNvPr>
          <p:cNvSpPr>
            <a:spLocks noGrp="1"/>
          </p:cNvSpPr>
          <p:nvPr>
            <p:ph type="body" idx="1"/>
          </p:nvPr>
        </p:nvSpPr>
        <p:spPr>
          <a:xfrm>
            <a:off x="841248" y="2114185"/>
            <a:ext cx="4438887"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A4441-5FC3-4F86-8ADE-ED90424DB9B8}"/>
              </a:ext>
            </a:extLst>
          </p:cNvPr>
          <p:cNvSpPr>
            <a:spLocks noGrp="1"/>
          </p:cNvSpPr>
          <p:nvPr>
            <p:ph sz="half" idx="2"/>
          </p:nvPr>
        </p:nvSpPr>
        <p:spPr>
          <a:xfrm>
            <a:off x="841248" y="2900451"/>
            <a:ext cx="4438887"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3CEB34D-DB36-47E0-AE2C-FBEBA272076E}"/>
              </a:ext>
            </a:extLst>
          </p:cNvPr>
          <p:cNvSpPr>
            <a:spLocks noGrp="1"/>
          </p:cNvSpPr>
          <p:nvPr>
            <p:ph type="body" sz="quarter" idx="3"/>
          </p:nvPr>
        </p:nvSpPr>
        <p:spPr>
          <a:xfrm>
            <a:off x="5795090" y="2114185"/>
            <a:ext cx="4485728"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56219-D498-410D-8F2C-03045AE48016}"/>
              </a:ext>
            </a:extLst>
          </p:cNvPr>
          <p:cNvSpPr>
            <a:spLocks noGrp="1"/>
          </p:cNvSpPr>
          <p:nvPr>
            <p:ph sz="quarter" idx="4"/>
          </p:nvPr>
        </p:nvSpPr>
        <p:spPr>
          <a:xfrm>
            <a:off x="5795090" y="2900451"/>
            <a:ext cx="4485730"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8DC9AD-F6B8-44D0-8169-84553C1F92C9}"/>
              </a:ext>
            </a:extLst>
          </p:cNvPr>
          <p:cNvSpPr>
            <a:spLocks noGrp="1"/>
          </p:cNvSpPr>
          <p:nvPr>
            <p:ph type="dt" sz="half" idx="10"/>
          </p:nvPr>
        </p:nvSpPr>
        <p:spPr/>
        <p:txBody>
          <a:bodyPr/>
          <a:lstStyle/>
          <a:p>
            <a:fld id="{0051F549-537C-41EC-B9CC-5B6A9AC2A6A7}" type="datetime1">
              <a:rPr lang="en-US" smtClean="0"/>
              <a:t>9/18/2021</a:t>
            </a:fld>
            <a:endParaRPr lang="en-US"/>
          </a:p>
        </p:txBody>
      </p:sp>
      <p:sp>
        <p:nvSpPr>
          <p:cNvPr id="8" name="Footer Placeholder 7">
            <a:extLst>
              <a:ext uri="{FF2B5EF4-FFF2-40B4-BE49-F238E27FC236}">
                <a16:creationId xmlns:a16="http://schemas.microsoft.com/office/drawing/2014/main" id="{FF9985ED-7382-4F00-845D-4F27841B5D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A2CC25-9EC7-4706-9BD4-5E20C4B33200}"/>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12" name="Straight Connector 11">
            <a:extLst>
              <a:ext uri="{FF2B5EF4-FFF2-40B4-BE49-F238E27FC236}">
                <a16:creationId xmlns:a16="http://schemas.microsoft.com/office/drawing/2014/main" id="{4DBC7D26-1B30-46B8-8221-09886FA3D030}"/>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186A75-E140-4995-A8BB-89B5ACE678D2}"/>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06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21C2-B85F-435F-8DF3-C714A5472B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9FE38-24D5-4D5F-A92E-E4F8B23FB7FC}"/>
              </a:ext>
            </a:extLst>
          </p:cNvPr>
          <p:cNvSpPr>
            <a:spLocks noGrp="1"/>
          </p:cNvSpPr>
          <p:nvPr>
            <p:ph type="dt" sz="half" idx="10"/>
          </p:nvPr>
        </p:nvSpPr>
        <p:spPr/>
        <p:txBody>
          <a:bodyPr/>
          <a:lstStyle/>
          <a:p>
            <a:fld id="{952F8D56-3D0E-48B8-8218-1F3A06A96C62}" type="datetime1">
              <a:rPr lang="en-US" smtClean="0"/>
              <a:t>9/18/2021</a:t>
            </a:fld>
            <a:endParaRPr lang="en-US"/>
          </a:p>
        </p:txBody>
      </p:sp>
      <p:sp>
        <p:nvSpPr>
          <p:cNvPr id="4" name="Footer Placeholder 3">
            <a:extLst>
              <a:ext uri="{FF2B5EF4-FFF2-40B4-BE49-F238E27FC236}">
                <a16:creationId xmlns:a16="http://schemas.microsoft.com/office/drawing/2014/main" id="{E629DF69-BE29-4038-9744-17BFC57B88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B9496F-64EC-46E7-97F0-BCB7E79F820A}"/>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830832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F19E0-8FE3-45E8-A227-D74EEF1A6322}"/>
              </a:ext>
            </a:extLst>
          </p:cNvPr>
          <p:cNvSpPr>
            <a:spLocks noGrp="1"/>
          </p:cNvSpPr>
          <p:nvPr>
            <p:ph type="dt" sz="half" idx="10"/>
          </p:nvPr>
        </p:nvSpPr>
        <p:spPr/>
        <p:txBody>
          <a:bodyPr/>
          <a:lstStyle/>
          <a:p>
            <a:fld id="{E8EC309E-27D4-401F-A74A-DEA16C7B51DC}" type="datetime1">
              <a:rPr lang="en-US" smtClean="0"/>
              <a:t>9/18/2021</a:t>
            </a:fld>
            <a:endParaRPr lang="en-US"/>
          </a:p>
        </p:txBody>
      </p:sp>
      <p:sp>
        <p:nvSpPr>
          <p:cNvPr id="3" name="Footer Placeholder 2">
            <a:extLst>
              <a:ext uri="{FF2B5EF4-FFF2-40B4-BE49-F238E27FC236}">
                <a16:creationId xmlns:a16="http://schemas.microsoft.com/office/drawing/2014/main" id="{ABFB1926-56F3-40BC-A03F-62B969419E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FE2B6-07A4-4AA0-9BCE-204E13DA447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73343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266A-CB24-44C5-B2E8-011420844A17}"/>
              </a:ext>
            </a:extLst>
          </p:cNvPr>
          <p:cNvSpPr>
            <a:spLocks noGrp="1"/>
          </p:cNvSpPr>
          <p:nvPr>
            <p:ph type="title"/>
          </p:nvPr>
        </p:nvSpPr>
        <p:spPr>
          <a:xfrm>
            <a:off x="841248" y="549283"/>
            <a:ext cx="4603963" cy="2572489"/>
          </a:xfrm>
        </p:spPr>
        <p:txBody>
          <a:bodyPr anchor="ctr">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39DBD1-7133-47A5-A771-2CEA18533491}"/>
              </a:ext>
            </a:extLst>
          </p:cNvPr>
          <p:cNvSpPr>
            <a:spLocks noGrp="1"/>
          </p:cNvSpPr>
          <p:nvPr>
            <p:ph idx="1"/>
          </p:nvPr>
        </p:nvSpPr>
        <p:spPr>
          <a:xfrm>
            <a:off x="5870796" y="549283"/>
            <a:ext cx="4455517" cy="5319704"/>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76A729F-B24D-424E-B067-003B0601F259}"/>
              </a:ext>
            </a:extLst>
          </p:cNvPr>
          <p:cNvSpPr>
            <a:spLocks noGrp="1"/>
          </p:cNvSpPr>
          <p:nvPr>
            <p:ph type="body" sz="half" idx="2"/>
          </p:nvPr>
        </p:nvSpPr>
        <p:spPr>
          <a:xfrm>
            <a:off x="841248" y="3296498"/>
            <a:ext cx="4603963" cy="2572489"/>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FA7323-5497-426C-9DD9-3CF69E88EC38}"/>
              </a:ext>
            </a:extLst>
          </p:cNvPr>
          <p:cNvSpPr>
            <a:spLocks noGrp="1"/>
          </p:cNvSpPr>
          <p:nvPr>
            <p:ph type="dt" sz="half" idx="10"/>
          </p:nvPr>
        </p:nvSpPr>
        <p:spPr/>
        <p:txBody>
          <a:bodyPr/>
          <a:lstStyle/>
          <a:p>
            <a:fld id="{6DEA2B81-2BC3-42D7-B67D-05C685AA80AD}" type="datetime1">
              <a:rPr lang="en-US" smtClean="0"/>
              <a:t>9/18/2021</a:t>
            </a:fld>
            <a:endParaRPr lang="en-US"/>
          </a:p>
        </p:txBody>
      </p:sp>
      <p:sp>
        <p:nvSpPr>
          <p:cNvPr id="6" name="Footer Placeholder 5">
            <a:extLst>
              <a:ext uri="{FF2B5EF4-FFF2-40B4-BE49-F238E27FC236}">
                <a16:creationId xmlns:a16="http://schemas.microsoft.com/office/drawing/2014/main" id="{45FD7667-4D25-40AF-9D6D-FCB2C21E8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50918-EDF8-47A5-BEA8-AC9A7A1536D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4198351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C5D2B-FAFB-4BC9-A917-610FDCD0B859}"/>
              </a:ext>
            </a:extLst>
          </p:cNvPr>
          <p:cNvSpPr>
            <a:spLocks noGrp="1"/>
          </p:cNvSpPr>
          <p:nvPr>
            <p:ph type="title"/>
          </p:nvPr>
        </p:nvSpPr>
        <p:spPr>
          <a:xfrm>
            <a:off x="841249" y="552782"/>
            <a:ext cx="4608576" cy="2569464"/>
          </a:xfrm>
        </p:spPr>
        <p:txBody>
          <a:bodyPr anchor="ctr">
            <a:noAutofit/>
          </a:bodyPr>
          <a:lstStyle>
            <a:lvl1pPr algn="l" defTabSz="914400" rtl="0" eaLnBrk="1" latinLnBrk="0" hangingPunct="1">
              <a:lnSpc>
                <a:spcPct val="90000"/>
              </a:lnSpc>
              <a:spcBef>
                <a:spcPct val="0"/>
              </a:spcBef>
              <a:buNone/>
              <a:defRPr lang="en-US" sz="44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226A694-5302-42BE-8A7A-6007C10F8F70}"/>
              </a:ext>
            </a:extLst>
          </p:cNvPr>
          <p:cNvSpPr>
            <a:spLocks noGrp="1"/>
          </p:cNvSpPr>
          <p:nvPr>
            <p:ph type="pic" idx="1"/>
          </p:nvPr>
        </p:nvSpPr>
        <p:spPr>
          <a:xfrm>
            <a:off x="5825952" y="552783"/>
            <a:ext cx="4663440" cy="53082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E4481C-81D6-4329-8203-70B3FCC3F8FE}"/>
              </a:ext>
            </a:extLst>
          </p:cNvPr>
          <p:cNvSpPr>
            <a:spLocks noGrp="1"/>
          </p:cNvSpPr>
          <p:nvPr>
            <p:ph type="body" sz="half" idx="2"/>
          </p:nvPr>
        </p:nvSpPr>
        <p:spPr>
          <a:xfrm>
            <a:off x="841249" y="3300984"/>
            <a:ext cx="4608576" cy="2569464"/>
          </a:xfrm>
        </p:spPr>
        <p:txBody>
          <a:bodyPr>
            <a:normAutofit/>
          </a:bodyPr>
          <a:lstStyle>
            <a:lvl1pPr marL="0" indent="0">
              <a:buNone/>
              <a:defRPr lang="en-US" sz="20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D6C12-26C4-4DF7-B013-56D0849AC7DE}"/>
              </a:ext>
            </a:extLst>
          </p:cNvPr>
          <p:cNvSpPr>
            <a:spLocks noGrp="1"/>
          </p:cNvSpPr>
          <p:nvPr>
            <p:ph type="dt" sz="half" idx="10"/>
          </p:nvPr>
        </p:nvSpPr>
        <p:spPr/>
        <p:txBody>
          <a:bodyPr/>
          <a:lstStyle/>
          <a:p>
            <a:fld id="{F0DB8F2B-E487-4905-B553-FB649F2B6F23}" type="datetime1">
              <a:rPr lang="en-US" smtClean="0"/>
              <a:t>9/18/2021</a:t>
            </a:fld>
            <a:endParaRPr lang="en-US"/>
          </a:p>
        </p:txBody>
      </p:sp>
      <p:sp>
        <p:nvSpPr>
          <p:cNvPr id="6" name="Footer Placeholder 5">
            <a:extLst>
              <a:ext uri="{FF2B5EF4-FFF2-40B4-BE49-F238E27FC236}">
                <a16:creationId xmlns:a16="http://schemas.microsoft.com/office/drawing/2014/main" id="{5CE2F307-FB97-40EC-8517-E6F351B3D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1B397-305A-42B7-A763-829634B939A9}"/>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561393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BD48A-4D17-4225-AC4D-67B4C686C55D}"/>
              </a:ext>
            </a:extLst>
          </p:cNvPr>
          <p:cNvSpPr>
            <a:spLocks noGrp="1"/>
          </p:cNvSpPr>
          <p:nvPr>
            <p:ph type="title"/>
          </p:nvPr>
        </p:nvSpPr>
        <p:spPr>
          <a:xfrm>
            <a:off x="841248" y="552782"/>
            <a:ext cx="9489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7F14A2B-77AF-4E51-B0C1-0D361EF81A2C}"/>
              </a:ext>
            </a:extLst>
          </p:cNvPr>
          <p:cNvSpPr>
            <a:spLocks noGrp="1"/>
          </p:cNvSpPr>
          <p:nvPr>
            <p:ph type="body" idx="1"/>
          </p:nvPr>
        </p:nvSpPr>
        <p:spPr>
          <a:xfrm>
            <a:off x="841248" y="2096199"/>
            <a:ext cx="9489000" cy="37473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39C2F5-57CA-4152-A766-8F877538FB16}"/>
              </a:ext>
            </a:extLst>
          </p:cNvPr>
          <p:cNvSpPr>
            <a:spLocks noGrp="1"/>
          </p:cNvSpPr>
          <p:nvPr>
            <p:ph type="dt" sz="half" idx="2"/>
          </p:nvPr>
        </p:nvSpPr>
        <p:spPr>
          <a:xfrm>
            <a:off x="841248" y="6102693"/>
            <a:ext cx="2743200" cy="365125"/>
          </a:xfrm>
          <a:prstGeom prst="rect">
            <a:avLst/>
          </a:prstGeom>
        </p:spPr>
        <p:txBody>
          <a:bodyPr vert="horz" lIns="91440" tIns="45720" rIns="91440" bIns="45720" rtlCol="0" anchor="ctr"/>
          <a:lstStyle>
            <a:lvl1pPr algn="l">
              <a:defRPr lang="en-US" sz="1000" b="1" kern="1200" cap="all" spc="300" baseline="0" smtClean="0">
                <a:solidFill>
                  <a:schemeClr val="tx1"/>
                </a:solidFill>
                <a:latin typeface="+mn-lt"/>
                <a:ea typeface="+mn-ea"/>
                <a:cs typeface="+mn-cs"/>
              </a:defRPr>
            </a:lvl1pPr>
          </a:lstStyle>
          <a:p>
            <a:fld id="{6EF7C3A7-D6F6-4D38-A7C3-B72967BB81A6}" type="datetime1">
              <a:rPr lang="en-US" smtClean="0"/>
              <a:t>9/18/2021</a:t>
            </a:fld>
            <a:endParaRPr lang="en-US"/>
          </a:p>
        </p:txBody>
      </p:sp>
      <p:sp>
        <p:nvSpPr>
          <p:cNvPr id="5" name="Footer Placeholder 4">
            <a:extLst>
              <a:ext uri="{FF2B5EF4-FFF2-40B4-BE49-F238E27FC236}">
                <a16:creationId xmlns:a16="http://schemas.microsoft.com/office/drawing/2014/main" id="{A1225FB5-D02B-4BB9-8B8B-D1A11CFE8961}"/>
              </a:ext>
            </a:extLst>
          </p:cNvPr>
          <p:cNvSpPr>
            <a:spLocks noGrp="1"/>
          </p:cNvSpPr>
          <p:nvPr>
            <p:ph type="ftr" sz="quarter" idx="3"/>
          </p:nvPr>
        </p:nvSpPr>
        <p:spPr>
          <a:xfrm rot="5400000">
            <a:off x="9234260" y="2427620"/>
            <a:ext cx="4114800" cy="365125"/>
          </a:xfrm>
          <a:prstGeom prst="rect">
            <a:avLst/>
          </a:prstGeom>
        </p:spPr>
        <p:txBody>
          <a:bodyPr vert="horz" lIns="91440" tIns="45720" rIns="91440" bIns="45720" rtlCol="0" anchor="ctr"/>
          <a:lstStyle>
            <a:lvl1pPr algn="l">
              <a:defRPr lang="en-US" sz="1000" b="1" kern="1200" cap="all" spc="300" baseline="0">
                <a:solidFill>
                  <a:schemeClr val="tx1"/>
                </a:solidFill>
                <a:latin typeface="+mn-lt"/>
                <a:ea typeface="+mn-ea"/>
                <a:cs typeface="+mn-cs"/>
              </a:defRPr>
            </a:lvl1pPr>
          </a:lstStyle>
          <a:p>
            <a:endParaRPr lang="en-US"/>
          </a:p>
        </p:txBody>
      </p:sp>
      <p:sp>
        <p:nvSpPr>
          <p:cNvPr id="6" name="Slide Number Placeholder 5">
            <a:extLst>
              <a:ext uri="{FF2B5EF4-FFF2-40B4-BE49-F238E27FC236}">
                <a16:creationId xmlns:a16="http://schemas.microsoft.com/office/drawing/2014/main" id="{EF6244FF-6F88-4090-A77F-499DF9AAEA8B}"/>
              </a:ext>
            </a:extLst>
          </p:cNvPr>
          <p:cNvSpPr>
            <a:spLocks noGrp="1"/>
          </p:cNvSpPr>
          <p:nvPr>
            <p:ph type="sldNum" sz="quarter" idx="4"/>
          </p:nvPr>
        </p:nvSpPr>
        <p:spPr>
          <a:xfrm>
            <a:off x="10815546" y="5878515"/>
            <a:ext cx="952229" cy="420381"/>
          </a:xfrm>
          <a:prstGeom prst="rect">
            <a:avLst/>
          </a:prstGeom>
        </p:spPr>
        <p:txBody>
          <a:bodyPr vert="horz" lIns="91440" tIns="45720" rIns="91440" bIns="45720" rtlCol="0" anchor="ctr"/>
          <a:lstStyle>
            <a:lvl1pPr algn="ctr">
              <a:defRPr lang="en-US" sz="3200" b="1" kern="1200" cap="all" spc="300" baseline="0" smtClean="0">
                <a:solidFill>
                  <a:schemeClr val="tx1"/>
                </a:solidFill>
                <a:latin typeface="+mn-lt"/>
                <a:ea typeface="+mn-ea"/>
                <a:cs typeface="+mn-cs"/>
              </a:defRPr>
            </a:lvl1pPr>
          </a:lstStyle>
          <a:p>
            <a:fld id="{6586042B-6341-4E38-A80C-926D3BB8AAC9}" type="slidenum">
              <a:rPr lang="en-US" smtClean="0"/>
              <a:t>‹#›</a:t>
            </a:fld>
            <a:endParaRPr lang="en-US"/>
          </a:p>
        </p:txBody>
      </p:sp>
      <p:sp>
        <p:nvSpPr>
          <p:cNvPr id="7" name="Rectangle 6">
            <a:extLst>
              <a:ext uri="{FF2B5EF4-FFF2-40B4-BE49-F238E27FC236}">
                <a16:creationId xmlns:a16="http://schemas.microsoft.com/office/drawing/2014/main" id="{F194AEDE-F25F-43E6-A2C4-7FFF41074990}"/>
              </a:ext>
            </a:extLst>
          </p:cNvPr>
          <p:cNvSpPr/>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C793C08-EF4C-422B-A728-6C717C47DF6F}"/>
              </a:ext>
            </a:extLst>
          </p:cNvPr>
          <p:cNvCxnSpPr>
            <a:cxnSpLocks/>
          </p:cNvCxnSpPr>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825BC6-56A8-46DE-8037-A9A577624B0D}"/>
              </a:ext>
            </a:extLst>
          </p:cNvPr>
          <p:cNvCxnSpPr>
            <a:cxnSpLocks/>
          </p:cNvCxnSpPr>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6481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4" r:id="rId6"/>
    <p:sldLayoutId id="2147483740" r:id="rId7"/>
    <p:sldLayoutId id="2147483741" r:id="rId8"/>
    <p:sldLayoutId id="2147483742" r:id="rId9"/>
    <p:sldLayoutId id="2147483743" r:id="rId10"/>
    <p:sldLayoutId id="214748374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828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debcanhamstudio.com/" TargetMode="Externa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ED1737-861F-4C53-8556-EE12BD9FFDD7}"/>
              </a:ext>
            </a:extLst>
          </p:cNvPr>
          <p:cNvSpPr>
            <a:spLocks noGrp="1"/>
          </p:cNvSpPr>
          <p:nvPr>
            <p:ph type="ctrTitle"/>
          </p:nvPr>
        </p:nvSpPr>
        <p:spPr>
          <a:xfrm>
            <a:off x="5902502" y="2246278"/>
            <a:ext cx="4481500" cy="3466224"/>
          </a:xfrm>
        </p:spPr>
        <p:txBody>
          <a:bodyPr>
            <a:normAutofit/>
          </a:bodyPr>
          <a:lstStyle/>
          <a:p>
            <a:r>
              <a:rPr lang="en-US" dirty="0"/>
              <a:t>Making a sewing machine cover</a:t>
            </a:r>
          </a:p>
        </p:txBody>
      </p:sp>
      <p:sp>
        <p:nvSpPr>
          <p:cNvPr id="3" name="Subtitle 2">
            <a:extLst>
              <a:ext uri="{FF2B5EF4-FFF2-40B4-BE49-F238E27FC236}">
                <a16:creationId xmlns:a16="http://schemas.microsoft.com/office/drawing/2014/main" id="{CE068FAC-B517-4EEC-89F4-27DB3AB73414}"/>
              </a:ext>
            </a:extLst>
          </p:cNvPr>
          <p:cNvSpPr>
            <a:spLocks noGrp="1"/>
          </p:cNvSpPr>
          <p:nvPr>
            <p:ph type="subTitle" idx="1"/>
          </p:nvPr>
        </p:nvSpPr>
        <p:spPr>
          <a:xfrm>
            <a:off x="5907733" y="552781"/>
            <a:ext cx="4475229" cy="1123611"/>
          </a:xfrm>
        </p:spPr>
        <p:txBody>
          <a:bodyPr anchor="ctr">
            <a:normAutofit/>
          </a:bodyPr>
          <a:lstStyle/>
          <a:p>
            <a:r>
              <a:rPr lang="en-US"/>
              <a:t>With Jackie </a:t>
            </a:r>
            <a:r>
              <a:rPr lang="en-US" dirty="0"/>
              <a:t>Pettit</a:t>
            </a:r>
          </a:p>
        </p:txBody>
      </p:sp>
      <p:pic>
        <p:nvPicPr>
          <p:cNvPr id="4" name="Picture 3" descr="3D neon green cube pattern">
            <a:extLst>
              <a:ext uri="{FF2B5EF4-FFF2-40B4-BE49-F238E27FC236}">
                <a16:creationId xmlns:a16="http://schemas.microsoft.com/office/drawing/2014/main" id="{49C9E784-50E0-413A-97DF-8E4322959797}"/>
              </a:ext>
            </a:extLst>
          </p:cNvPr>
          <p:cNvPicPr>
            <a:picLocks noChangeAspect="1"/>
          </p:cNvPicPr>
          <p:nvPr/>
        </p:nvPicPr>
        <p:blipFill rotWithShape="1">
          <a:blip r:embed="rId2"/>
          <a:srcRect l="26415" r="30848"/>
          <a:stretch/>
        </p:blipFill>
        <p:spPr>
          <a:xfrm>
            <a:off x="20" y="10"/>
            <a:ext cx="5210493" cy="6857990"/>
          </a:xfrm>
          <a:prstGeom prst="rect">
            <a:avLst/>
          </a:prstGeom>
        </p:spPr>
      </p:pic>
      <p:sp>
        <p:nvSpPr>
          <p:cNvPr id="11" name="Main Frame">
            <a:extLst>
              <a:ext uri="{FF2B5EF4-FFF2-40B4-BE49-F238E27FC236}">
                <a16:creationId xmlns:a16="http://schemas.microsoft.com/office/drawing/2014/main" id="{9502469D-C562-48E3-ABA2-3CFA55C52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0546" y="334928"/>
            <a:ext cx="6263710"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Main Vertical Connector">
            <a:extLst>
              <a:ext uri="{FF2B5EF4-FFF2-40B4-BE49-F238E27FC236}">
                <a16:creationId xmlns:a16="http://schemas.microsoft.com/office/drawing/2014/main" id="{6D4C177C-581F-4CC8-A686-0B6D25DC6A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3C8C2E5-55C2-48F4-A36A-473F2254C3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0546" y="1911349"/>
            <a:ext cx="5188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Main Horizontal Connector">
            <a:extLst>
              <a:ext uri="{FF2B5EF4-FFF2-40B4-BE49-F238E27FC236}">
                <a16:creationId xmlns:a16="http://schemas.microsoft.com/office/drawing/2014/main" id="{05B8EA5E-9C54-40D2-A319-5533E7D50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0546" y="6047437"/>
            <a:ext cx="5188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021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02D791-3835-4670-AB8F-FBFA5D2BAB2F}"/>
              </a:ext>
            </a:extLst>
          </p:cNvPr>
          <p:cNvSpPr>
            <a:spLocks noGrp="1"/>
          </p:cNvSpPr>
          <p:nvPr>
            <p:ph type="title"/>
          </p:nvPr>
        </p:nvSpPr>
        <p:spPr>
          <a:xfrm>
            <a:off x="5907024" y="552782"/>
            <a:ext cx="4423224" cy="1643663"/>
          </a:xfrm>
        </p:spPr>
        <p:txBody>
          <a:bodyPr>
            <a:normAutofit/>
          </a:bodyPr>
          <a:lstStyle/>
          <a:p>
            <a:r>
              <a:rPr lang="en-US" dirty="0"/>
              <a:t>Hmmm….</a:t>
            </a:r>
          </a:p>
        </p:txBody>
      </p:sp>
      <p:pic>
        <p:nvPicPr>
          <p:cNvPr id="5" name="Picture 4" descr="A picture containing text, indoor, kitchen appliance&#10;&#10;Description automatically generated">
            <a:extLst>
              <a:ext uri="{FF2B5EF4-FFF2-40B4-BE49-F238E27FC236}">
                <a16:creationId xmlns:a16="http://schemas.microsoft.com/office/drawing/2014/main" id="{CFAF1EBD-A98B-48A2-806B-DDDEA6E96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7744" y="1007616"/>
            <a:ext cx="4842769" cy="4842769"/>
          </a:xfrm>
          <a:prstGeom prst="rect">
            <a:avLst/>
          </a:prstGeom>
        </p:spPr>
      </p:pic>
      <p:sp>
        <p:nvSpPr>
          <p:cNvPr id="3" name="Content Placeholder 2">
            <a:extLst>
              <a:ext uri="{FF2B5EF4-FFF2-40B4-BE49-F238E27FC236}">
                <a16:creationId xmlns:a16="http://schemas.microsoft.com/office/drawing/2014/main" id="{E1BA3390-733C-4ACF-A5FB-705A3E532251}"/>
              </a:ext>
            </a:extLst>
          </p:cNvPr>
          <p:cNvSpPr>
            <a:spLocks noGrp="1"/>
          </p:cNvSpPr>
          <p:nvPr>
            <p:ph idx="1"/>
          </p:nvPr>
        </p:nvSpPr>
        <p:spPr>
          <a:xfrm>
            <a:off x="5907024" y="2735229"/>
            <a:ext cx="4423224" cy="3108354"/>
          </a:xfrm>
        </p:spPr>
        <p:txBody>
          <a:bodyPr>
            <a:normAutofit/>
          </a:bodyPr>
          <a:lstStyle/>
          <a:p>
            <a:pPr marL="0" indent="0">
              <a:buNone/>
            </a:pPr>
            <a:r>
              <a:rPr lang="en-US" dirty="0"/>
              <a:t>So this is where I started to customize the fit.  The top seams were far beyond the top edges of the machine and one side of the machine was wider than the other</a:t>
            </a:r>
          </a:p>
        </p:txBody>
      </p:sp>
      <p:cxnSp>
        <p:nvCxnSpPr>
          <p:cNvPr id="12"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Main Frame">
            <a:extLst>
              <a:ext uri="{FF2B5EF4-FFF2-40B4-BE49-F238E27FC236}">
                <a16:creationId xmlns:a16="http://schemas.microsoft.com/office/drawing/2014/main" id="{60B98957-D5C0-4FFC-8987-C5D8A06FDC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0546" y="334928"/>
            <a:ext cx="6263710"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B123B9E-16C1-47FC-BA6E-0B62BE4F2E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2133" y="2400300"/>
            <a:ext cx="5186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Main Horizontal Connector">
            <a:extLst>
              <a:ext uri="{FF2B5EF4-FFF2-40B4-BE49-F238E27FC236}">
                <a16:creationId xmlns:a16="http://schemas.microsoft.com/office/drawing/2014/main" id="{51DA9589-40B0-4B65-A035-81057865FD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0546" y="6047437"/>
            <a:ext cx="5188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400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F883C-0102-4856-ABCE-99E57901ECA2}"/>
              </a:ext>
            </a:extLst>
          </p:cNvPr>
          <p:cNvSpPr>
            <a:spLocks noGrp="1"/>
          </p:cNvSpPr>
          <p:nvPr>
            <p:ph type="title"/>
          </p:nvPr>
        </p:nvSpPr>
        <p:spPr/>
        <p:txBody>
          <a:bodyPr/>
          <a:lstStyle/>
          <a:p>
            <a:r>
              <a:rPr lang="en-US" dirty="0"/>
              <a:t>Draping your machine</a:t>
            </a:r>
          </a:p>
        </p:txBody>
      </p:sp>
      <p:sp>
        <p:nvSpPr>
          <p:cNvPr id="3" name="Content Placeholder 2">
            <a:extLst>
              <a:ext uri="{FF2B5EF4-FFF2-40B4-BE49-F238E27FC236}">
                <a16:creationId xmlns:a16="http://schemas.microsoft.com/office/drawing/2014/main" id="{3E554D94-FECB-40F7-8691-39A53BC8ACE1}"/>
              </a:ext>
            </a:extLst>
          </p:cNvPr>
          <p:cNvSpPr>
            <a:spLocks noGrp="1"/>
          </p:cNvSpPr>
          <p:nvPr>
            <p:ph idx="1"/>
          </p:nvPr>
        </p:nvSpPr>
        <p:spPr/>
        <p:txBody>
          <a:bodyPr/>
          <a:lstStyle/>
          <a:p>
            <a:pPr marL="0" indent="0">
              <a:buNone/>
            </a:pPr>
            <a:r>
              <a:rPr lang="en-US" dirty="0"/>
              <a:t>I ripped out the seams and cut back my pieces to fit the width of the top of the machine.</a:t>
            </a:r>
            <a:br>
              <a:rPr lang="en-US" dirty="0"/>
            </a:br>
            <a:br>
              <a:rPr lang="en-US" dirty="0"/>
            </a:br>
            <a:r>
              <a:rPr lang="en-US" dirty="0"/>
              <a:t>Working from the top of the machine down, I marked (actually used a Sharpie) where I wanted to cut the top, (narrower on the left and wider on the right) and side panels, (narrower at the top and wider at the bottom), then re-sewed sides to top.  Remember to add ¼” seam allowances.</a:t>
            </a:r>
            <a:br>
              <a:rPr lang="en-US" dirty="0"/>
            </a:br>
            <a:br>
              <a:rPr lang="en-US" dirty="0"/>
            </a:br>
            <a:r>
              <a:rPr lang="en-US" dirty="0"/>
              <a:t> </a:t>
            </a:r>
          </a:p>
        </p:txBody>
      </p:sp>
    </p:spTree>
    <p:extLst>
      <p:ext uri="{BB962C8B-B14F-4D97-AF65-F5344CB8AC3E}">
        <p14:creationId xmlns:p14="http://schemas.microsoft.com/office/powerpoint/2010/main" val="3181800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B94BA-C9FD-4FC7-8872-B7CBBE4A68FB}"/>
              </a:ext>
            </a:extLst>
          </p:cNvPr>
          <p:cNvSpPr>
            <a:spLocks noGrp="1"/>
          </p:cNvSpPr>
          <p:nvPr>
            <p:ph type="title"/>
          </p:nvPr>
        </p:nvSpPr>
        <p:spPr/>
        <p:txBody>
          <a:bodyPr/>
          <a:lstStyle/>
          <a:p>
            <a:r>
              <a:rPr lang="en-US" dirty="0"/>
              <a:t>Draping continued</a:t>
            </a:r>
          </a:p>
        </p:txBody>
      </p:sp>
      <p:sp>
        <p:nvSpPr>
          <p:cNvPr id="3" name="Content Placeholder 2">
            <a:extLst>
              <a:ext uri="{FF2B5EF4-FFF2-40B4-BE49-F238E27FC236}">
                <a16:creationId xmlns:a16="http://schemas.microsoft.com/office/drawing/2014/main" id="{9024B8B6-9D9F-48DB-96A5-FB80BB03A2F1}"/>
              </a:ext>
            </a:extLst>
          </p:cNvPr>
          <p:cNvSpPr>
            <a:spLocks noGrp="1"/>
          </p:cNvSpPr>
          <p:nvPr>
            <p:ph idx="1"/>
          </p:nvPr>
        </p:nvSpPr>
        <p:spPr/>
        <p:txBody>
          <a:bodyPr/>
          <a:lstStyle/>
          <a:p>
            <a:pPr marL="0" indent="0">
              <a:buNone/>
            </a:pPr>
            <a:r>
              <a:rPr lang="en-US" dirty="0"/>
              <a:t>Then I added the back piece as the back of the machine is flat.  I held the back piece up against the side/top unit which was over the machine.  I started by holding the right hand edge + ¼” against the right hand seam.  I held that in place while marking the back piece where it met the left hand seam.  I marked both top and bottom of the left side of the back panel and cut away excess.  I sewed that to the side/top unit, with the long unit against the feed dogs, right sides together. </a:t>
            </a:r>
          </a:p>
        </p:txBody>
      </p:sp>
    </p:spTree>
    <p:extLst>
      <p:ext uri="{BB962C8B-B14F-4D97-AF65-F5344CB8AC3E}">
        <p14:creationId xmlns:p14="http://schemas.microsoft.com/office/powerpoint/2010/main" val="2986805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79855-89E7-4611-B9DA-7CF11AE82BF0}"/>
              </a:ext>
            </a:extLst>
          </p:cNvPr>
          <p:cNvSpPr>
            <a:spLocks noGrp="1"/>
          </p:cNvSpPr>
          <p:nvPr>
            <p:ph type="title"/>
          </p:nvPr>
        </p:nvSpPr>
        <p:spPr/>
        <p:txBody>
          <a:bodyPr/>
          <a:lstStyle/>
          <a:p>
            <a:r>
              <a:rPr lang="en-US" dirty="0"/>
              <a:t>Attaching the front piece</a:t>
            </a:r>
          </a:p>
        </p:txBody>
      </p:sp>
      <p:sp>
        <p:nvSpPr>
          <p:cNvPr id="3" name="Content Placeholder 2">
            <a:extLst>
              <a:ext uri="{FF2B5EF4-FFF2-40B4-BE49-F238E27FC236}">
                <a16:creationId xmlns:a16="http://schemas.microsoft.com/office/drawing/2014/main" id="{145025AA-836F-4E1D-A415-4FF8E683AFF4}"/>
              </a:ext>
            </a:extLst>
          </p:cNvPr>
          <p:cNvSpPr>
            <a:spLocks noGrp="1"/>
          </p:cNvSpPr>
          <p:nvPr>
            <p:ph idx="1"/>
          </p:nvPr>
        </p:nvSpPr>
        <p:spPr>
          <a:xfrm>
            <a:off x="841248" y="1519881"/>
            <a:ext cx="9489000" cy="4323702"/>
          </a:xfrm>
        </p:spPr>
        <p:txBody>
          <a:bodyPr>
            <a:normAutofit fontScale="85000" lnSpcReduction="20000"/>
          </a:bodyPr>
          <a:lstStyle/>
          <a:p>
            <a:pPr marL="0" indent="0">
              <a:buNone/>
            </a:pPr>
            <a:r>
              <a:rPr lang="en-US" dirty="0"/>
              <a:t>I used the same process to fit the front piece to the side/top unit. </a:t>
            </a:r>
            <a:br>
              <a:rPr lang="en-US" dirty="0"/>
            </a:br>
            <a:r>
              <a:rPr lang="en-US" dirty="0"/>
              <a:t> </a:t>
            </a:r>
            <a:br>
              <a:rPr lang="en-US" dirty="0"/>
            </a:br>
            <a:r>
              <a:rPr lang="en-US" dirty="0"/>
              <a:t>I started at the top right and held the front piece where I wanted to join the seam, adding ¼” seam allowance.  Then I marked on the left side at top and bottom where the front piece touched the side piece, add ¼”(that was an angled line), cut off the excess and sewed the front to the side/top unit with the larger unit against the feed dogs.</a:t>
            </a:r>
            <a:br>
              <a:rPr lang="en-US" dirty="0"/>
            </a:br>
            <a:br>
              <a:rPr lang="en-US" dirty="0"/>
            </a:br>
            <a:r>
              <a:rPr lang="en-US" dirty="0"/>
              <a:t>Lastly, I turned up 1” hem on the bottom and topstitched it in place.  I also ironed every seam with wrong sides pressed  together to help shape the corners.  I </a:t>
            </a:r>
            <a:r>
              <a:rPr lang="en-US" dirty="0" err="1"/>
              <a:t>edgestitched</a:t>
            </a:r>
            <a:r>
              <a:rPr lang="en-US" dirty="0"/>
              <a:t> the top front and back seams, wrong sides together, to prevent the handle opening from gaping.</a:t>
            </a:r>
            <a:br>
              <a:rPr lang="en-US" dirty="0"/>
            </a:br>
            <a:endParaRPr lang="en-US" dirty="0"/>
          </a:p>
          <a:p>
            <a:pPr marL="0" indent="0">
              <a:buNone/>
            </a:pPr>
            <a:r>
              <a:rPr lang="en-US" dirty="0"/>
              <a:t>(I finished edges on my pieces after each cut, to prevent raveling.)  </a:t>
            </a:r>
            <a:br>
              <a:rPr lang="en-US" dirty="0"/>
            </a:br>
            <a:br>
              <a:rPr lang="en-US" dirty="0"/>
            </a:br>
            <a:endParaRPr lang="en-US" dirty="0"/>
          </a:p>
        </p:txBody>
      </p:sp>
    </p:spTree>
    <p:extLst>
      <p:ext uri="{BB962C8B-B14F-4D97-AF65-F5344CB8AC3E}">
        <p14:creationId xmlns:p14="http://schemas.microsoft.com/office/powerpoint/2010/main" val="2475339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 name="Rectangle 142">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Straight Connector 144">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46">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48">
            <a:extLst>
              <a:ext uri="{FF2B5EF4-FFF2-40B4-BE49-F238E27FC236}">
                <a16:creationId xmlns:a16="http://schemas.microsoft.com/office/drawing/2014/main" id="{9EED8031-DD67-43C6-94A0-646636C955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71" name="Background Fill">
            <a:extLst>
              <a:ext uri="{FF2B5EF4-FFF2-40B4-BE49-F238E27FC236}">
                <a16:creationId xmlns:a16="http://schemas.microsoft.com/office/drawing/2014/main" id="{B21E89D1-2A5E-411E-A22E-F0870A422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ain Frame">
            <a:extLst>
              <a:ext uri="{FF2B5EF4-FFF2-40B4-BE49-F238E27FC236}">
                <a16:creationId xmlns:a16="http://schemas.microsoft.com/office/drawing/2014/main" id="{B0079A4E-7718-4D89-9739-D38B7801C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4A69B-746C-48A3-94C5-C445DBC1E340}"/>
              </a:ext>
            </a:extLst>
          </p:cNvPr>
          <p:cNvSpPr>
            <a:spLocks noGrp="1"/>
          </p:cNvSpPr>
          <p:nvPr>
            <p:ph type="title"/>
          </p:nvPr>
        </p:nvSpPr>
        <p:spPr>
          <a:xfrm>
            <a:off x="841249" y="663960"/>
            <a:ext cx="4365268" cy="4003624"/>
          </a:xfrm>
        </p:spPr>
        <p:txBody>
          <a:bodyPr vert="horz" lIns="91440" tIns="45720" rIns="91440" bIns="45720" rtlCol="0" anchor="t">
            <a:normAutofit/>
          </a:bodyPr>
          <a:lstStyle/>
          <a:p>
            <a:r>
              <a:rPr lang="en-US" sz="5400"/>
              <a:t>Finally done!</a:t>
            </a:r>
          </a:p>
        </p:txBody>
      </p:sp>
      <p:cxnSp>
        <p:nvCxnSpPr>
          <p:cNvPr id="173" name="Main Horizontal Connector">
            <a:extLst>
              <a:ext uri="{FF2B5EF4-FFF2-40B4-BE49-F238E27FC236}">
                <a16:creationId xmlns:a16="http://schemas.microsoft.com/office/drawing/2014/main" id="{24EA49CD-792E-4871-B752-1ECC261625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56">
            <a:extLst>
              <a:ext uri="{FF2B5EF4-FFF2-40B4-BE49-F238E27FC236}">
                <a16:creationId xmlns:a16="http://schemas.microsoft.com/office/drawing/2014/main" id="{9790F41E-70CD-45AD-846E-3CEC8DD78B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6914" y="334928"/>
            <a:ext cx="0" cy="5712509"/>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39" name="Picture 38" descr="A painting on a wall&#10;&#10;Description automatically generated with low confidence">
            <a:extLst>
              <a:ext uri="{FF2B5EF4-FFF2-40B4-BE49-F238E27FC236}">
                <a16:creationId xmlns:a16="http://schemas.microsoft.com/office/drawing/2014/main" id="{66D8DA6B-F42F-4B2E-B9F9-FEA7DEF11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34659" y="810894"/>
            <a:ext cx="2134463" cy="2134463"/>
          </a:xfrm>
          <a:prstGeom prst="rect">
            <a:avLst/>
          </a:prstGeom>
        </p:spPr>
      </p:pic>
      <p:pic>
        <p:nvPicPr>
          <p:cNvPr id="23" name="Picture 22" descr="A picture containing indoor&#10;&#10;Description automatically generated">
            <a:extLst>
              <a:ext uri="{FF2B5EF4-FFF2-40B4-BE49-F238E27FC236}">
                <a16:creationId xmlns:a16="http://schemas.microsoft.com/office/drawing/2014/main" id="{5B361275-6ACE-42F5-8175-DC0E94A1AC06}"/>
              </a:ext>
            </a:extLst>
          </p:cNvPr>
          <p:cNvPicPr>
            <a:picLocks noChangeAspect="1"/>
          </p:cNvPicPr>
          <p:nvPr/>
        </p:nvPicPr>
        <p:blipFill rotWithShape="1">
          <a:blip r:embed="rId3">
            <a:extLst>
              <a:ext uri="{28A0092B-C50C-407E-A947-70E740481C1C}">
                <a14:useLocalDpi xmlns:a14="http://schemas.microsoft.com/office/drawing/2010/main" val="0"/>
              </a:ext>
            </a:extLst>
          </a:blip>
          <a:srcRect t="8510" r="1" b="19964"/>
          <a:stretch/>
        </p:blipFill>
        <p:spPr>
          <a:xfrm rot="5400000">
            <a:off x="8117269" y="1009673"/>
            <a:ext cx="2428331" cy="1736905"/>
          </a:xfrm>
          <a:prstGeom prst="rect">
            <a:avLst/>
          </a:prstGeom>
        </p:spPr>
      </p:pic>
      <p:cxnSp>
        <p:nvCxnSpPr>
          <p:cNvPr id="175" name="Straight Connector 158">
            <a:extLst>
              <a:ext uri="{FF2B5EF4-FFF2-40B4-BE49-F238E27FC236}">
                <a16:creationId xmlns:a16="http://schemas.microsoft.com/office/drawing/2014/main" id="{5D3155A8-ED07-43E7-BA10-D904B16033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0543" y="4991100"/>
            <a:ext cx="5199151"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35" name="Content Placeholder 34">
            <a:extLst>
              <a:ext uri="{FF2B5EF4-FFF2-40B4-BE49-F238E27FC236}">
                <a16:creationId xmlns:a16="http://schemas.microsoft.com/office/drawing/2014/main" id="{736CD8F5-0929-46BD-A754-5D55F314039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5934659" y="3431115"/>
            <a:ext cx="2134463" cy="2134463"/>
          </a:xfrm>
          <a:prstGeom prst="rect">
            <a:avLst/>
          </a:prstGeom>
        </p:spPr>
      </p:pic>
      <p:pic>
        <p:nvPicPr>
          <p:cNvPr id="27" name="Picture 26" descr="A picture containing indoor, cluttered&#10;&#10;Description automatically generated">
            <a:extLst>
              <a:ext uri="{FF2B5EF4-FFF2-40B4-BE49-F238E27FC236}">
                <a16:creationId xmlns:a16="http://schemas.microsoft.com/office/drawing/2014/main" id="{E67A937B-A698-4F79-BD12-E6C7BCDA54F3}"/>
              </a:ext>
            </a:extLst>
          </p:cNvPr>
          <p:cNvPicPr>
            <a:picLocks noChangeAspect="1"/>
          </p:cNvPicPr>
          <p:nvPr/>
        </p:nvPicPr>
        <p:blipFill rotWithShape="1">
          <a:blip r:embed="rId5">
            <a:extLst>
              <a:ext uri="{28A0092B-C50C-407E-A947-70E740481C1C}">
                <a14:useLocalDpi xmlns:a14="http://schemas.microsoft.com/office/drawing/2010/main" val="0"/>
              </a:ext>
            </a:extLst>
          </a:blip>
          <a:srcRect t="18845" r="1" b="9630"/>
          <a:stretch/>
        </p:blipFill>
        <p:spPr>
          <a:xfrm rot="5400000">
            <a:off x="8117268" y="3629906"/>
            <a:ext cx="2428331" cy="1736881"/>
          </a:xfrm>
          <a:prstGeom prst="rect">
            <a:avLst/>
          </a:prstGeom>
        </p:spPr>
      </p:pic>
      <p:cxnSp>
        <p:nvCxnSpPr>
          <p:cNvPr id="176" name="Main Vertical Connector">
            <a:extLst>
              <a:ext uri="{FF2B5EF4-FFF2-40B4-BE49-F238E27FC236}">
                <a16:creationId xmlns:a16="http://schemas.microsoft.com/office/drawing/2014/main" id="{AFB292C0-4720-403B-B99C-5017B577C0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059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FE515-99AB-4D87-B81C-F37E46BA0B2B}"/>
              </a:ext>
            </a:extLst>
          </p:cNvPr>
          <p:cNvSpPr>
            <a:spLocks noGrp="1"/>
          </p:cNvSpPr>
          <p:nvPr>
            <p:ph type="title"/>
          </p:nvPr>
        </p:nvSpPr>
        <p:spPr/>
        <p:txBody>
          <a:bodyPr/>
          <a:lstStyle/>
          <a:p>
            <a:r>
              <a:rPr lang="en-US" dirty="0"/>
              <a:t>The inspiration video</a:t>
            </a:r>
          </a:p>
        </p:txBody>
      </p:sp>
      <p:sp>
        <p:nvSpPr>
          <p:cNvPr id="3" name="Content Placeholder 2">
            <a:extLst>
              <a:ext uri="{FF2B5EF4-FFF2-40B4-BE49-F238E27FC236}">
                <a16:creationId xmlns:a16="http://schemas.microsoft.com/office/drawing/2014/main" id="{94B060B9-BFDD-46D6-9505-12B2B90CDF77}"/>
              </a:ext>
            </a:extLst>
          </p:cNvPr>
          <p:cNvSpPr>
            <a:spLocks noGrp="1"/>
          </p:cNvSpPr>
          <p:nvPr>
            <p:ph idx="1"/>
          </p:nvPr>
        </p:nvSpPr>
        <p:spPr/>
        <p:txBody>
          <a:bodyPr/>
          <a:lstStyle/>
          <a:p>
            <a:pPr marL="0" indent="0">
              <a:buNone/>
            </a:pPr>
            <a:r>
              <a:rPr lang="en-US" dirty="0"/>
              <a:t>https://www.youtube.com/watch?v=nw8aY9UzfRI</a:t>
            </a:r>
          </a:p>
        </p:txBody>
      </p:sp>
    </p:spTree>
    <p:extLst>
      <p:ext uri="{BB962C8B-B14F-4D97-AF65-F5344CB8AC3E}">
        <p14:creationId xmlns:p14="http://schemas.microsoft.com/office/powerpoint/2010/main" val="2193691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B3019-26C5-4646-B12C-499A7759DB64}"/>
              </a:ext>
            </a:extLst>
          </p:cNvPr>
          <p:cNvSpPr>
            <a:spLocks noGrp="1"/>
          </p:cNvSpPr>
          <p:nvPr>
            <p:ph type="title"/>
          </p:nvPr>
        </p:nvSpPr>
        <p:spPr>
          <a:xfrm>
            <a:off x="841248" y="552783"/>
            <a:ext cx="5782573" cy="1124360"/>
          </a:xfrm>
        </p:spPr>
        <p:txBody>
          <a:bodyPr>
            <a:normAutofit/>
          </a:bodyPr>
          <a:lstStyle/>
          <a:p>
            <a:r>
              <a:rPr lang="en-US" dirty="0" err="1"/>
              <a:t>Serger</a:t>
            </a:r>
            <a:r>
              <a:rPr lang="en-US" dirty="0"/>
              <a:t> covers</a:t>
            </a:r>
          </a:p>
        </p:txBody>
      </p:sp>
      <p:cxnSp>
        <p:nvCxnSpPr>
          <p:cNvPr id="16" name="Straight Connector 15">
            <a:extLst>
              <a:ext uri="{FF2B5EF4-FFF2-40B4-BE49-F238E27FC236}">
                <a16:creationId xmlns:a16="http://schemas.microsoft.com/office/drawing/2014/main" id="{66019E88-81BB-4664-A4AD-A3F1B6D79D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897811"/>
            <a:ext cx="69176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94C642-EFDA-46DE-B7CE-14FC99F9CCC0}"/>
              </a:ext>
            </a:extLst>
          </p:cNvPr>
          <p:cNvSpPr>
            <a:spLocks noGrp="1"/>
          </p:cNvSpPr>
          <p:nvPr>
            <p:ph idx="1"/>
          </p:nvPr>
        </p:nvSpPr>
        <p:spPr>
          <a:xfrm>
            <a:off x="841248" y="2232741"/>
            <a:ext cx="5767610" cy="3334042"/>
          </a:xfrm>
        </p:spPr>
        <p:txBody>
          <a:bodyPr anchor="t">
            <a:normAutofit/>
          </a:bodyPr>
          <a:lstStyle/>
          <a:p>
            <a:r>
              <a:rPr lang="en-US" dirty="0"/>
              <a:t>Deb </a:t>
            </a:r>
            <a:r>
              <a:rPr lang="en-US" dirty="0" err="1"/>
              <a:t>Canham</a:t>
            </a:r>
            <a:r>
              <a:rPr lang="en-US" dirty="0"/>
              <a:t> Studios (</a:t>
            </a:r>
            <a:r>
              <a:rPr lang="en-US" dirty="0" err="1">
                <a:hlinkClick r:id="rId2"/>
              </a:rPr>
              <a:t>Serger</a:t>
            </a:r>
            <a:r>
              <a:rPr lang="en-US" dirty="0">
                <a:hlinkClick r:id="rId2"/>
              </a:rPr>
              <a:t> Instructions and Patterns - Deb </a:t>
            </a:r>
            <a:r>
              <a:rPr lang="en-US" dirty="0" err="1">
                <a:hlinkClick r:id="rId2"/>
              </a:rPr>
              <a:t>Canham</a:t>
            </a:r>
            <a:r>
              <a:rPr lang="en-US" dirty="0">
                <a:hlinkClick r:id="rId2"/>
              </a:rPr>
              <a:t> Studio</a:t>
            </a:r>
            <a:r>
              <a:rPr lang="en-US" dirty="0"/>
              <a:t>) has a pattern for Baby Lock </a:t>
            </a:r>
            <a:r>
              <a:rPr lang="en-US" dirty="0" err="1"/>
              <a:t>sergers</a:t>
            </a:r>
            <a:r>
              <a:rPr lang="en-US" dirty="0"/>
              <a:t> with helpful videos explaining each step.  She has instructions for Triumph, Ovation, Evolution, Accolade </a:t>
            </a:r>
            <a:r>
              <a:rPr lang="en-US" dirty="0" err="1"/>
              <a:t>sergers</a:t>
            </a:r>
            <a:r>
              <a:rPr lang="en-US" dirty="0"/>
              <a:t> as well as modifications for tables. She uses the </a:t>
            </a:r>
            <a:r>
              <a:rPr lang="en-US" dirty="0" err="1"/>
              <a:t>serger</a:t>
            </a:r>
            <a:r>
              <a:rPr lang="en-US" dirty="0"/>
              <a:t> for most of the construction and instructs in a variety of </a:t>
            </a:r>
            <a:r>
              <a:rPr lang="en-US" dirty="0" err="1"/>
              <a:t>serger</a:t>
            </a:r>
            <a:r>
              <a:rPr lang="en-US" dirty="0"/>
              <a:t> techniques. </a:t>
            </a:r>
          </a:p>
        </p:txBody>
      </p:sp>
      <p:cxnSp>
        <p:nvCxnSpPr>
          <p:cNvPr id="18"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7084B00-CE4C-4832-85F6-7B5270F418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83514" y="334928"/>
            <a:ext cx="0" cy="57054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colorful&#10;&#10;Description automatically generated">
            <a:extLst>
              <a:ext uri="{FF2B5EF4-FFF2-40B4-BE49-F238E27FC236}">
                <a16:creationId xmlns:a16="http://schemas.microsoft.com/office/drawing/2014/main" id="{DA81D1C8-251A-495B-A603-C04D99461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42124" y="563993"/>
            <a:ext cx="2548758" cy="2526337"/>
          </a:xfrm>
          <a:prstGeom prst="rect">
            <a:avLst/>
          </a:prstGeom>
        </p:spPr>
      </p:pic>
      <p:pic>
        <p:nvPicPr>
          <p:cNvPr id="5" name="Picture 4" descr="A picture containing colorful, bedclothes&#10;&#10;Description automatically generated">
            <a:extLst>
              <a:ext uri="{FF2B5EF4-FFF2-40B4-BE49-F238E27FC236}">
                <a16:creationId xmlns:a16="http://schemas.microsoft.com/office/drawing/2014/main" id="{1D0C3E04-AFDE-4D64-A64A-9DCEBA622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838433" y="3272206"/>
            <a:ext cx="2548741" cy="2526323"/>
          </a:xfrm>
          <a:prstGeom prst="rect">
            <a:avLst/>
          </a:prstGeom>
        </p:spPr>
      </p:pic>
      <p:cxnSp>
        <p:nvCxnSpPr>
          <p:cNvPr id="22"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551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9965A1-6EC1-4744-9474-78A5C9FD29FF}"/>
              </a:ext>
            </a:extLst>
          </p:cNvPr>
          <p:cNvSpPr>
            <a:spLocks noGrp="1"/>
          </p:cNvSpPr>
          <p:nvPr>
            <p:ph type="title"/>
          </p:nvPr>
        </p:nvSpPr>
        <p:spPr>
          <a:xfrm>
            <a:off x="841247" y="3714108"/>
            <a:ext cx="5249166" cy="2129475"/>
          </a:xfrm>
        </p:spPr>
        <p:txBody>
          <a:bodyPr anchor="b">
            <a:normAutofit/>
          </a:bodyPr>
          <a:lstStyle/>
          <a:p>
            <a:r>
              <a:rPr lang="en-US" dirty="0"/>
              <a:t>Machine style</a:t>
            </a:r>
          </a:p>
        </p:txBody>
      </p:sp>
      <p:pic>
        <p:nvPicPr>
          <p:cNvPr id="5" name="Content Placeholder 4" descr="A picture containing indoor, kitchen appliance&#10;&#10;Description automatically generated">
            <a:extLst>
              <a:ext uri="{FF2B5EF4-FFF2-40B4-BE49-F238E27FC236}">
                <a16:creationId xmlns:a16="http://schemas.microsoft.com/office/drawing/2014/main" id="{A82C0E13-4952-4883-BE10-3D3CBA67710B}"/>
              </a:ext>
            </a:extLst>
          </p:cNvPr>
          <p:cNvPicPr>
            <a:picLocks noChangeAspect="1"/>
          </p:cNvPicPr>
          <p:nvPr/>
        </p:nvPicPr>
        <p:blipFill rotWithShape="1">
          <a:blip r:embed="rId2">
            <a:extLst>
              <a:ext uri="{28A0092B-C50C-407E-A947-70E740481C1C}">
                <a14:useLocalDpi xmlns:a14="http://schemas.microsoft.com/office/drawing/2010/main" val="0"/>
              </a:ext>
            </a:extLst>
          </a:blip>
          <a:srcRect r="3" b="589"/>
          <a:stretch/>
        </p:blipFill>
        <p:spPr>
          <a:xfrm rot="5400000">
            <a:off x="357252" y="343875"/>
            <a:ext cx="3052696" cy="3034804"/>
          </a:xfrm>
          <a:prstGeom prst="rect">
            <a:avLst/>
          </a:prstGeom>
        </p:spPr>
      </p:pic>
      <p:pic>
        <p:nvPicPr>
          <p:cNvPr id="7" name="Picture 6" descr="A picture containing text, indoor, kitchen appliance&#10;&#10;Description automatically generated">
            <a:extLst>
              <a:ext uri="{FF2B5EF4-FFF2-40B4-BE49-F238E27FC236}">
                <a16:creationId xmlns:a16="http://schemas.microsoft.com/office/drawing/2014/main" id="{A83A8378-5BB6-4E05-BC7B-293BEBC9A50A}"/>
              </a:ext>
            </a:extLst>
          </p:cNvPr>
          <p:cNvPicPr>
            <a:picLocks noChangeAspect="1"/>
          </p:cNvPicPr>
          <p:nvPr/>
        </p:nvPicPr>
        <p:blipFill rotWithShape="1">
          <a:blip r:embed="rId3">
            <a:extLst>
              <a:ext uri="{28A0092B-C50C-407E-A947-70E740481C1C}">
                <a14:useLocalDpi xmlns:a14="http://schemas.microsoft.com/office/drawing/2010/main" val="0"/>
              </a:ext>
            </a:extLst>
          </a:blip>
          <a:srcRect r="5" b="264"/>
          <a:stretch/>
        </p:blipFill>
        <p:spPr>
          <a:xfrm rot="5400000">
            <a:off x="3398598" y="338878"/>
            <a:ext cx="3044252" cy="3036352"/>
          </a:xfrm>
          <a:prstGeom prst="rect">
            <a:avLst/>
          </a:prstGeom>
        </p:spPr>
      </p:pic>
      <p:sp>
        <p:nvSpPr>
          <p:cNvPr id="11" name="Content Placeholder 10">
            <a:extLst>
              <a:ext uri="{FF2B5EF4-FFF2-40B4-BE49-F238E27FC236}">
                <a16:creationId xmlns:a16="http://schemas.microsoft.com/office/drawing/2014/main" id="{3EB3B1A8-51A8-4027-8382-4E9F0221C4AF}"/>
              </a:ext>
            </a:extLst>
          </p:cNvPr>
          <p:cNvSpPr>
            <a:spLocks noGrp="1"/>
          </p:cNvSpPr>
          <p:nvPr>
            <p:ph idx="1"/>
          </p:nvPr>
        </p:nvSpPr>
        <p:spPr>
          <a:xfrm>
            <a:off x="6912404" y="810562"/>
            <a:ext cx="3417844" cy="5033021"/>
          </a:xfrm>
        </p:spPr>
        <p:txBody>
          <a:bodyPr>
            <a:normAutofit/>
          </a:bodyPr>
          <a:lstStyle/>
          <a:p>
            <a:pPr marL="0" indent="0">
              <a:buNone/>
            </a:pPr>
            <a:r>
              <a:rPr lang="en-US" dirty="0"/>
              <a:t>A rectangular style machine like the Janome on the left is easier to cover.</a:t>
            </a:r>
            <a:br>
              <a:rPr lang="en-US" dirty="0"/>
            </a:br>
            <a:br>
              <a:rPr lang="en-US" dirty="0"/>
            </a:br>
            <a:r>
              <a:rPr lang="en-US" dirty="0"/>
              <a:t>Styles with areas that jut out, like the Brother machine on the right, will take more customizing</a:t>
            </a:r>
          </a:p>
        </p:txBody>
      </p:sp>
      <p:sp>
        <p:nvSpPr>
          <p:cNvPr id="16"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197"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D2CE7BF-3496-4F2D-8D07-892DA44043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40447" y="343372"/>
            <a:ext cx="0" cy="57015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13A7DAB-4EE8-4AE2-AB14-048FBC5EDD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6197" y="3381144"/>
            <a:ext cx="60727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00DF294-183D-487E-979A-750E366202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02548" y="343372"/>
            <a:ext cx="0" cy="3035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955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FCCDB4-5E4F-45ED-9FD9-5CBBC741ED57}"/>
              </a:ext>
            </a:extLst>
          </p:cNvPr>
          <p:cNvSpPr>
            <a:spLocks noGrp="1"/>
          </p:cNvSpPr>
          <p:nvPr>
            <p:ph type="title"/>
          </p:nvPr>
        </p:nvSpPr>
        <p:spPr>
          <a:xfrm>
            <a:off x="849798" y="3829597"/>
            <a:ext cx="6175124" cy="2118964"/>
          </a:xfrm>
        </p:spPr>
        <p:txBody>
          <a:bodyPr anchor="t">
            <a:normAutofit/>
          </a:bodyPr>
          <a:lstStyle/>
          <a:p>
            <a:r>
              <a:rPr lang="en-US" dirty="0"/>
              <a:t>Measure your machine</a:t>
            </a:r>
          </a:p>
        </p:txBody>
      </p:sp>
      <p:pic>
        <p:nvPicPr>
          <p:cNvPr id="5" name="Content Placeholder 4" descr="A picture containing text, indoor, person&#10;&#10;Description automatically generated">
            <a:extLst>
              <a:ext uri="{FF2B5EF4-FFF2-40B4-BE49-F238E27FC236}">
                <a16:creationId xmlns:a16="http://schemas.microsoft.com/office/drawing/2014/main" id="{455B7EF3-6B0C-4C37-8C70-C875A3668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16290" y="621780"/>
            <a:ext cx="2574622" cy="2399665"/>
          </a:xfrm>
          <a:prstGeom prst="rect">
            <a:avLst/>
          </a:prstGeom>
        </p:spPr>
      </p:pic>
      <p:cxnSp>
        <p:nvCxnSpPr>
          <p:cNvPr id="20" name="Straight Connector 19">
            <a:extLst>
              <a:ext uri="{FF2B5EF4-FFF2-40B4-BE49-F238E27FC236}">
                <a16:creationId xmlns:a16="http://schemas.microsoft.com/office/drawing/2014/main" id="{4FAFDE3F-7093-4763-B1D3-EEA3CC420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000" y="334927"/>
            <a:ext cx="0" cy="30940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indoor, microwave, oven, appliance&#10;&#10;Description automatically generated">
            <a:extLst>
              <a:ext uri="{FF2B5EF4-FFF2-40B4-BE49-F238E27FC236}">
                <a16:creationId xmlns:a16="http://schemas.microsoft.com/office/drawing/2014/main" id="{05429EA2-E8B0-45C5-A4C4-8C3EB28DA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599500" y="621780"/>
            <a:ext cx="2574623" cy="2399665"/>
          </a:xfrm>
          <a:prstGeom prst="rect">
            <a:avLst/>
          </a:prstGeom>
        </p:spPr>
      </p:pic>
      <p:cxnSp>
        <p:nvCxnSpPr>
          <p:cNvPr id="22"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B4B78BE-53D2-4A17-BD7D-B7E9EE17F7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70210" y="342470"/>
            <a:ext cx="0" cy="57049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floor, indoor, camera&#10;&#10;Description automatically generated">
            <a:extLst>
              <a:ext uri="{FF2B5EF4-FFF2-40B4-BE49-F238E27FC236}">
                <a16:creationId xmlns:a16="http://schemas.microsoft.com/office/drawing/2014/main" id="{4A8ADF29-B2FE-42A2-9C1E-2F5E80912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671521" y="3556329"/>
            <a:ext cx="2430574" cy="2399665"/>
          </a:xfrm>
          <a:prstGeom prst="rect">
            <a:avLst/>
          </a:prstGeom>
        </p:spPr>
      </p:pic>
      <p:cxnSp>
        <p:nvCxnSpPr>
          <p:cNvPr id="26"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2C6DFC5-7277-41ED-A080-5068EA23DF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3429001"/>
            <a:ext cx="103809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 picture containing indoor&#10;&#10;Description automatically generated">
            <a:extLst>
              <a:ext uri="{FF2B5EF4-FFF2-40B4-BE49-F238E27FC236}">
                <a16:creationId xmlns:a16="http://schemas.microsoft.com/office/drawing/2014/main" id="{C025294E-7947-4B07-B28C-DBC50EE2B34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rot="5400000">
            <a:off x="4223983" y="619575"/>
            <a:ext cx="2574622" cy="2404074"/>
          </a:xfrm>
        </p:spPr>
      </p:pic>
    </p:spTree>
    <p:extLst>
      <p:ext uri="{BB962C8B-B14F-4D97-AF65-F5344CB8AC3E}">
        <p14:creationId xmlns:p14="http://schemas.microsoft.com/office/powerpoint/2010/main" val="3958479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0FF5E-2E89-4854-A057-7D697C943C63}"/>
              </a:ext>
            </a:extLst>
          </p:cNvPr>
          <p:cNvSpPr>
            <a:spLocks noGrp="1"/>
          </p:cNvSpPr>
          <p:nvPr>
            <p:ph type="title"/>
          </p:nvPr>
        </p:nvSpPr>
        <p:spPr/>
        <p:txBody>
          <a:bodyPr/>
          <a:lstStyle/>
          <a:p>
            <a:pPr marL="571500" indent="-571500">
              <a:buFont typeface="Arial" panose="020B0604020202020204" pitchFamily="34" charset="0"/>
              <a:buChar char="•"/>
            </a:pPr>
            <a:r>
              <a:rPr lang="en-US" dirty="0"/>
              <a:t>Measure:	</a:t>
            </a:r>
          </a:p>
        </p:txBody>
      </p:sp>
      <p:sp>
        <p:nvSpPr>
          <p:cNvPr id="3" name="Content Placeholder 2">
            <a:extLst>
              <a:ext uri="{FF2B5EF4-FFF2-40B4-BE49-F238E27FC236}">
                <a16:creationId xmlns:a16="http://schemas.microsoft.com/office/drawing/2014/main" id="{1C89C552-74E0-4A53-9561-6DF02EBD476B}"/>
              </a:ext>
            </a:extLst>
          </p:cNvPr>
          <p:cNvSpPr>
            <a:spLocks noGrp="1"/>
          </p:cNvSpPr>
          <p:nvPr>
            <p:ph idx="1"/>
          </p:nvPr>
        </p:nvSpPr>
        <p:spPr/>
        <p:txBody>
          <a:bodyPr/>
          <a:lstStyle/>
          <a:p>
            <a:pPr marL="0" indent="0">
              <a:buNone/>
            </a:pPr>
            <a:r>
              <a:rPr lang="en-US" dirty="0"/>
              <a:t>The length, at the longest point, including any extensions, like the handwheel</a:t>
            </a:r>
            <a:br>
              <a:rPr lang="en-US" dirty="0"/>
            </a:br>
            <a:br>
              <a:rPr lang="en-US" dirty="0"/>
            </a:br>
            <a:r>
              <a:rPr lang="en-US" dirty="0"/>
              <a:t>The height, at the highest point, including any thread spool carriers</a:t>
            </a:r>
            <a:br>
              <a:rPr lang="en-US" dirty="0"/>
            </a:br>
            <a:br>
              <a:rPr lang="en-US" dirty="0"/>
            </a:br>
            <a:r>
              <a:rPr lang="en-US" dirty="0"/>
              <a:t>The width, at the widest point, including any extensions</a:t>
            </a:r>
          </a:p>
        </p:txBody>
      </p:sp>
    </p:spTree>
    <p:extLst>
      <p:ext uri="{BB962C8B-B14F-4D97-AF65-F5344CB8AC3E}">
        <p14:creationId xmlns:p14="http://schemas.microsoft.com/office/powerpoint/2010/main" val="1444844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D774-D5B3-400F-B0C7-3DE82B7D9B77}"/>
              </a:ext>
            </a:extLst>
          </p:cNvPr>
          <p:cNvSpPr>
            <a:spLocks noGrp="1"/>
          </p:cNvSpPr>
          <p:nvPr>
            <p:ph type="title"/>
          </p:nvPr>
        </p:nvSpPr>
        <p:spPr/>
        <p:txBody>
          <a:bodyPr/>
          <a:lstStyle/>
          <a:p>
            <a:r>
              <a:rPr lang="en-US" dirty="0"/>
              <a:t>Cut your fabric	</a:t>
            </a:r>
          </a:p>
        </p:txBody>
      </p:sp>
      <p:sp>
        <p:nvSpPr>
          <p:cNvPr id="3" name="Content Placeholder 2">
            <a:extLst>
              <a:ext uri="{FF2B5EF4-FFF2-40B4-BE49-F238E27FC236}">
                <a16:creationId xmlns:a16="http://schemas.microsoft.com/office/drawing/2014/main" id="{E90BE744-C774-4009-895A-E46D50F90D4C}"/>
              </a:ext>
            </a:extLst>
          </p:cNvPr>
          <p:cNvSpPr>
            <a:spLocks noGrp="1"/>
          </p:cNvSpPr>
          <p:nvPr>
            <p:ph idx="1"/>
          </p:nvPr>
        </p:nvSpPr>
        <p:spPr/>
        <p:txBody>
          <a:bodyPr/>
          <a:lstStyle/>
          <a:p>
            <a:pPr marL="0" indent="0">
              <a:buNone/>
            </a:pPr>
            <a:r>
              <a:rPr lang="en-US" dirty="0"/>
              <a:t>Cut 2 pieces using the length measurement plus 1” by the height plus 1” (to account for seam allowances and ease)-these will go on the front and back</a:t>
            </a:r>
            <a:br>
              <a:rPr lang="en-US" dirty="0"/>
            </a:br>
            <a:br>
              <a:rPr lang="en-US" dirty="0"/>
            </a:br>
            <a:r>
              <a:rPr lang="en-US" dirty="0"/>
              <a:t>Cut 2 pieces using the width measurement plus 1” by the height plus 1”-these will go on the sides</a:t>
            </a:r>
            <a:br>
              <a:rPr lang="en-US" dirty="0"/>
            </a:br>
            <a:br>
              <a:rPr lang="en-US" dirty="0"/>
            </a:br>
            <a:r>
              <a:rPr lang="en-US" dirty="0"/>
              <a:t>Cut 1 piece using the length measurement plus 1”by the width plus 1”-this will be the top panel</a:t>
            </a:r>
          </a:p>
        </p:txBody>
      </p:sp>
    </p:spTree>
    <p:extLst>
      <p:ext uri="{BB962C8B-B14F-4D97-AF65-F5344CB8AC3E}">
        <p14:creationId xmlns:p14="http://schemas.microsoft.com/office/powerpoint/2010/main" val="3697815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A36220-A4FA-40C8-8645-FB5D73934BE1}"/>
              </a:ext>
            </a:extLst>
          </p:cNvPr>
          <p:cNvSpPr>
            <a:spLocks noGrp="1"/>
          </p:cNvSpPr>
          <p:nvPr>
            <p:ph type="title"/>
          </p:nvPr>
        </p:nvSpPr>
        <p:spPr>
          <a:xfrm>
            <a:off x="841249" y="552782"/>
            <a:ext cx="5137520" cy="1154711"/>
          </a:xfrm>
        </p:spPr>
        <p:txBody>
          <a:bodyPr>
            <a:normAutofit/>
          </a:bodyPr>
          <a:lstStyle/>
          <a:p>
            <a:r>
              <a:rPr lang="en-US" sz="3400"/>
              <a:t>Stabilizing the fabric, finishing edges</a:t>
            </a:r>
          </a:p>
        </p:txBody>
      </p:sp>
      <p:sp>
        <p:nvSpPr>
          <p:cNvPr id="3" name="Content Placeholder 2">
            <a:extLst>
              <a:ext uri="{FF2B5EF4-FFF2-40B4-BE49-F238E27FC236}">
                <a16:creationId xmlns:a16="http://schemas.microsoft.com/office/drawing/2014/main" id="{6F58B170-681F-43BD-B31E-A00F9F369B3B}"/>
              </a:ext>
            </a:extLst>
          </p:cNvPr>
          <p:cNvSpPr>
            <a:spLocks noGrp="1"/>
          </p:cNvSpPr>
          <p:nvPr>
            <p:ph idx="1"/>
          </p:nvPr>
        </p:nvSpPr>
        <p:spPr>
          <a:xfrm>
            <a:off x="841248" y="2042420"/>
            <a:ext cx="5124226" cy="3901179"/>
          </a:xfrm>
        </p:spPr>
        <p:txBody>
          <a:bodyPr anchor="t">
            <a:normAutofit/>
          </a:bodyPr>
          <a:lstStyle/>
          <a:p>
            <a:pPr marL="0" indent="0">
              <a:buNone/>
            </a:pPr>
            <a:r>
              <a:rPr lang="en-US" dirty="0"/>
              <a:t>I backed my bark cloth fabric with fusible fleece for more body. You could choose a fusible interfacing if the fabric is lighter, like quilting cottons.  Upholstery fabric may not need stabilizing; it’s up to you</a:t>
            </a:r>
            <a:br>
              <a:rPr lang="en-US" dirty="0"/>
            </a:br>
            <a:br>
              <a:rPr lang="en-US" dirty="0"/>
            </a:br>
            <a:r>
              <a:rPr lang="en-US" dirty="0"/>
              <a:t>I </a:t>
            </a:r>
            <a:r>
              <a:rPr lang="en-US" dirty="0" err="1"/>
              <a:t>serged</a:t>
            </a:r>
            <a:r>
              <a:rPr lang="en-US" dirty="0"/>
              <a:t> the edges as my fabric ravels.  I didn’t cut any fabric off, as I didn’t  want to affect the ¼” seam allowance</a:t>
            </a:r>
          </a:p>
        </p:txBody>
      </p:sp>
      <p:pic>
        <p:nvPicPr>
          <p:cNvPr id="5" name="Picture 4" descr="A picture containing indoor&#10;&#10;Description automatically generated">
            <a:extLst>
              <a:ext uri="{FF2B5EF4-FFF2-40B4-BE49-F238E27FC236}">
                <a16:creationId xmlns:a16="http://schemas.microsoft.com/office/drawing/2014/main" id="{1DD70A5F-B35D-4FD7-ACBE-653006AE9E0A}"/>
              </a:ext>
            </a:extLst>
          </p:cNvPr>
          <p:cNvPicPr>
            <a:picLocks noChangeAspect="1"/>
          </p:cNvPicPr>
          <p:nvPr/>
        </p:nvPicPr>
        <p:blipFill rotWithShape="1">
          <a:blip r:embed="rId2">
            <a:extLst>
              <a:ext uri="{28A0092B-C50C-407E-A947-70E740481C1C}">
                <a14:useLocalDpi xmlns:a14="http://schemas.microsoft.com/office/drawing/2010/main" val="0"/>
              </a:ext>
            </a:extLst>
          </a:blip>
          <a:srcRect t="5687" r="-2" b="19110"/>
          <a:stretch/>
        </p:blipFill>
        <p:spPr>
          <a:xfrm rot="5400000">
            <a:off x="5740209" y="1043243"/>
            <a:ext cx="5712506" cy="4295875"/>
          </a:xfrm>
          <a:prstGeom prst="rect">
            <a:avLst/>
          </a:prstGeom>
        </p:spPr>
      </p:pic>
      <p:sp>
        <p:nvSpPr>
          <p:cNvPr id="12"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A245249-2F4C-4F85-AB62-095DBE5249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911349"/>
            <a:ext cx="60807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A7F9B4-2262-444F-8650-A1195AE98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48525" y="334928"/>
            <a:ext cx="0" cy="57125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781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CA4F8A-3220-4F43-B1EF-8C8A90FA2B89}"/>
              </a:ext>
            </a:extLst>
          </p:cNvPr>
          <p:cNvSpPr>
            <a:spLocks noGrp="1"/>
          </p:cNvSpPr>
          <p:nvPr>
            <p:ph type="title"/>
          </p:nvPr>
        </p:nvSpPr>
        <p:spPr>
          <a:xfrm>
            <a:off x="5907024" y="552782"/>
            <a:ext cx="4423224" cy="1643663"/>
          </a:xfrm>
        </p:spPr>
        <p:txBody>
          <a:bodyPr>
            <a:normAutofit/>
          </a:bodyPr>
          <a:lstStyle/>
          <a:p>
            <a:r>
              <a:rPr lang="en-US" sz="3700"/>
              <a:t>Do you want a hole for the handle?</a:t>
            </a:r>
          </a:p>
        </p:txBody>
      </p:sp>
      <p:pic>
        <p:nvPicPr>
          <p:cNvPr id="5" name="Picture 4" descr="A tattoo on a person's arm&#10;&#10;Description automatically generated">
            <a:extLst>
              <a:ext uri="{FF2B5EF4-FFF2-40B4-BE49-F238E27FC236}">
                <a16:creationId xmlns:a16="http://schemas.microsoft.com/office/drawing/2014/main" id="{AF257BC7-A9F7-4340-9B4D-0A15C43EF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7744" y="1007616"/>
            <a:ext cx="4842769" cy="4842769"/>
          </a:xfrm>
          <a:prstGeom prst="rect">
            <a:avLst/>
          </a:prstGeom>
        </p:spPr>
      </p:pic>
      <p:sp>
        <p:nvSpPr>
          <p:cNvPr id="3" name="Content Placeholder 2">
            <a:extLst>
              <a:ext uri="{FF2B5EF4-FFF2-40B4-BE49-F238E27FC236}">
                <a16:creationId xmlns:a16="http://schemas.microsoft.com/office/drawing/2014/main" id="{01D2261D-77F1-422B-9C74-8C07CAEE7BC1}"/>
              </a:ext>
            </a:extLst>
          </p:cNvPr>
          <p:cNvSpPr>
            <a:spLocks noGrp="1"/>
          </p:cNvSpPr>
          <p:nvPr>
            <p:ph idx="1"/>
          </p:nvPr>
        </p:nvSpPr>
        <p:spPr>
          <a:xfrm>
            <a:off x="5907024" y="2735229"/>
            <a:ext cx="4423224" cy="3108354"/>
          </a:xfrm>
        </p:spPr>
        <p:txBody>
          <a:bodyPr>
            <a:normAutofit/>
          </a:bodyPr>
          <a:lstStyle/>
          <a:p>
            <a:pPr marL="0" indent="0">
              <a:buNone/>
            </a:pPr>
            <a:r>
              <a:rPr lang="en-US"/>
              <a:t>If so, now is the time to prepare it.  I measured the distances from the furthest outer edge of the machine, to each side of the handle, and from front and back of the machine, to the base of the handle.  Make an outline of the hole on your fabric with a removable marking product.</a:t>
            </a:r>
            <a:endParaRPr lang="en-US" dirty="0"/>
          </a:p>
        </p:txBody>
      </p:sp>
      <p:cxnSp>
        <p:nvCxnSpPr>
          <p:cNvPr id="36"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Main Frame">
            <a:extLst>
              <a:ext uri="{FF2B5EF4-FFF2-40B4-BE49-F238E27FC236}">
                <a16:creationId xmlns:a16="http://schemas.microsoft.com/office/drawing/2014/main" id="{60B98957-D5C0-4FFC-8987-C5D8A06FDC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0546" y="334928"/>
            <a:ext cx="6263710"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28">
            <a:extLst>
              <a:ext uri="{FF2B5EF4-FFF2-40B4-BE49-F238E27FC236}">
                <a16:creationId xmlns:a16="http://schemas.microsoft.com/office/drawing/2014/main" id="{EB123B9E-16C1-47FC-BA6E-0B62BE4F2E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2133" y="2400300"/>
            <a:ext cx="5186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Main Horizontal Connector">
            <a:extLst>
              <a:ext uri="{FF2B5EF4-FFF2-40B4-BE49-F238E27FC236}">
                <a16:creationId xmlns:a16="http://schemas.microsoft.com/office/drawing/2014/main" id="{51DA9589-40B0-4B65-A035-81057865FD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0546" y="6047437"/>
            <a:ext cx="5188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77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B123B9E-16C1-47FC-BA6E-0B62BE4F2E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49688" y="2400300"/>
            <a:ext cx="68990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Main Horizontal Connector">
            <a:extLst>
              <a:ext uri="{FF2B5EF4-FFF2-40B4-BE49-F238E27FC236}">
                <a16:creationId xmlns:a16="http://schemas.microsoft.com/office/drawing/2014/main" id="{51DA9589-40B0-4B65-A035-81057865FD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48101" y="6047437"/>
            <a:ext cx="69005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D4209DB-BC87-4CA3-A297-F85AE9715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8101" y="334928"/>
            <a:ext cx="7976156"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821179-2BD0-4107-B613-599C12910245}"/>
              </a:ext>
            </a:extLst>
          </p:cNvPr>
          <p:cNvSpPr>
            <a:spLocks noGrp="1"/>
          </p:cNvSpPr>
          <p:nvPr>
            <p:ph type="title"/>
          </p:nvPr>
        </p:nvSpPr>
        <p:spPr>
          <a:xfrm>
            <a:off x="4194578" y="552782"/>
            <a:ext cx="6135907" cy="1643663"/>
          </a:xfrm>
        </p:spPr>
        <p:txBody>
          <a:bodyPr>
            <a:normAutofit/>
          </a:bodyPr>
          <a:lstStyle/>
          <a:p>
            <a:r>
              <a:rPr lang="en-US"/>
              <a:t>Do you want a hole for the handle?	</a:t>
            </a:r>
          </a:p>
        </p:txBody>
      </p:sp>
      <p:pic>
        <p:nvPicPr>
          <p:cNvPr id="7" name="Picture 6">
            <a:extLst>
              <a:ext uri="{FF2B5EF4-FFF2-40B4-BE49-F238E27FC236}">
                <a16:creationId xmlns:a16="http://schemas.microsoft.com/office/drawing/2014/main" id="{81BF30AB-2556-49D5-A829-346CA6A90AA9}"/>
              </a:ext>
            </a:extLst>
          </p:cNvPr>
          <p:cNvPicPr>
            <a:picLocks noChangeAspect="1"/>
          </p:cNvPicPr>
          <p:nvPr/>
        </p:nvPicPr>
        <p:blipFill rotWithShape="1">
          <a:blip r:embed="rId2">
            <a:extLst>
              <a:ext uri="{28A0092B-C50C-407E-A947-70E740481C1C}">
                <a14:useLocalDpi xmlns:a14="http://schemas.microsoft.com/office/drawing/2010/main" val="0"/>
              </a:ext>
            </a:extLst>
          </a:blip>
          <a:srcRect t="1855" r="1" b="15115"/>
          <a:stretch/>
        </p:blipFill>
        <p:spPr>
          <a:xfrm rot="5400000">
            <a:off x="999603" y="491967"/>
            <a:ext cx="1850896" cy="1536814"/>
          </a:xfrm>
          <a:prstGeom prst="rect">
            <a:avLst/>
          </a:prstGeom>
        </p:spPr>
      </p:pic>
      <p:pic>
        <p:nvPicPr>
          <p:cNvPr id="11" name="Picture 10">
            <a:extLst>
              <a:ext uri="{FF2B5EF4-FFF2-40B4-BE49-F238E27FC236}">
                <a16:creationId xmlns:a16="http://schemas.microsoft.com/office/drawing/2014/main" id="{646B65B5-34F1-4E41-BD2B-1A89C00E92B6}"/>
              </a:ext>
            </a:extLst>
          </p:cNvPr>
          <p:cNvPicPr>
            <a:picLocks noChangeAspect="1"/>
          </p:cNvPicPr>
          <p:nvPr/>
        </p:nvPicPr>
        <p:blipFill rotWithShape="1">
          <a:blip r:embed="rId3">
            <a:extLst>
              <a:ext uri="{28A0092B-C50C-407E-A947-70E740481C1C}">
                <a14:useLocalDpi xmlns:a14="http://schemas.microsoft.com/office/drawing/2010/main" val="0"/>
              </a:ext>
            </a:extLst>
          </a:blip>
          <a:srcRect t="12777" r="1" b="4194"/>
          <a:stretch/>
        </p:blipFill>
        <p:spPr>
          <a:xfrm rot="5400000">
            <a:off x="1002117" y="4829230"/>
            <a:ext cx="1850896" cy="153679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83A28653-430F-4977-B5D4-1CA161A061AE}"/>
              </a:ext>
            </a:extLst>
          </p:cNvPr>
          <p:cNvPicPr>
            <a:picLocks noChangeAspect="1"/>
          </p:cNvPicPr>
          <p:nvPr/>
        </p:nvPicPr>
        <p:blipFill rotWithShape="1">
          <a:blip r:embed="rId4">
            <a:extLst>
              <a:ext uri="{28A0092B-C50C-407E-A947-70E740481C1C}">
                <a14:useLocalDpi xmlns:a14="http://schemas.microsoft.com/office/drawing/2010/main" val="0"/>
              </a:ext>
            </a:extLst>
          </a:blip>
          <a:srcRect t="6007" r="1" b="10963"/>
          <a:stretch/>
        </p:blipFill>
        <p:spPr>
          <a:xfrm rot="5400000">
            <a:off x="999603" y="2677789"/>
            <a:ext cx="1850896" cy="1536814"/>
          </a:xfrm>
          <a:prstGeom prst="rect">
            <a:avLst/>
          </a:prstGeom>
        </p:spPr>
      </p:pic>
      <p:sp>
        <p:nvSpPr>
          <p:cNvPr id="3" name="Content Placeholder 2">
            <a:extLst>
              <a:ext uri="{FF2B5EF4-FFF2-40B4-BE49-F238E27FC236}">
                <a16:creationId xmlns:a16="http://schemas.microsoft.com/office/drawing/2014/main" id="{EDF8EA23-C16C-4755-B881-448F225AA47D}"/>
              </a:ext>
            </a:extLst>
          </p:cNvPr>
          <p:cNvSpPr>
            <a:spLocks noGrp="1"/>
          </p:cNvSpPr>
          <p:nvPr>
            <p:ph idx="1"/>
          </p:nvPr>
        </p:nvSpPr>
        <p:spPr>
          <a:xfrm>
            <a:off x="4194578" y="2735229"/>
            <a:ext cx="6135907" cy="3108354"/>
          </a:xfrm>
        </p:spPr>
        <p:txBody>
          <a:bodyPr>
            <a:normAutofit/>
          </a:bodyPr>
          <a:lstStyle/>
          <a:p>
            <a:pPr marL="0" indent="0">
              <a:buNone/>
            </a:pPr>
            <a:r>
              <a:rPr lang="en-US" dirty="0"/>
              <a:t>I used mid weight fusible interfacing, cut longer and wider than the outline for the handle hole, placed right sides together and sewed around the outline. </a:t>
            </a:r>
            <a:br>
              <a:rPr lang="en-US" dirty="0"/>
            </a:br>
            <a:r>
              <a:rPr lang="en-US" dirty="0"/>
              <a:t> </a:t>
            </a:r>
            <a:br>
              <a:rPr lang="en-US" dirty="0"/>
            </a:br>
            <a:r>
              <a:rPr lang="en-US" dirty="0"/>
              <a:t>I cut a hole, as for a bound buttonhole, checked the fit over the handle, then turned the interfacing to the inside, fused and </a:t>
            </a:r>
            <a:r>
              <a:rPr lang="en-US" dirty="0" err="1"/>
              <a:t>edgestitched</a:t>
            </a:r>
            <a:r>
              <a:rPr lang="en-US" dirty="0"/>
              <a:t> around the opening.</a:t>
            </a:r>
            <a:endParaRPr lang="en-US"/>
          </a:p>
        </p:txBody>
      </p:sp>
    </p:spTree>
    <p:extLst>
      <p:ext uri="{BB962C8B-B14F-4D97-AF65-F5344CB8AC3E}">
        <p14:creationId xmlns:p14="http://schemas.microsoft.com/office/powerpoint/2010/main" val="4234621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73C0-4777-42B4-BC08-89DB9AC5937A}"/>
              </a:ext>
            </a:extLst>
          </p:cNvPr>
          <p:cNvSpPr>
            <a:spLocks noGrp="1"/>
          </p:cNvSpPr>
          <p:nvPr>
            <p:ph type="title"/>
          </p:nvPr>
        </p:nvSpPr>
        <p:spPr/>
        <p:txBody>
          <a:bodyPr/>
          <a:lstStyle/>
          <a:p>
            <a:r>
              <a:rPr lang="en-US" dirty="0"/>
              <a:t>Construction</a:t>
            </a:r>
          </a:p>
        </p:txBody>
      </p:sp>
      <p:sp>
        <p:nvSpPr>
          <p:cNvPr id="3" name="Content Placeholder 2">
            <a:extLst>
              <a:ext uri="{FF2B5EF4-FFF2-40B4-BE49-F238E27FC236}">
                <a16:creationId xmlns:a16="http://schemas.microsoft.com/office/drawing/2014/main" id="{C00CE688-6298-40A2-BA5F-438941B2356C}"/>
              </a:ext>
            </a:extLst>
          </p:cNvPr>
          <p:cNvSpPr>
            <a:spLocks noGrp="1"/>
          </p:cNvSpPr>
          <p:nvPr>
            <p:ph idx="1"/>
          </p:nvPr>
        </p:nvSpPr>
        <p:spPr/>
        <p:txBody>
          <a:bodyPr>
            <a:normAutofit lnSpcReduction="10000"/>
          </a:bodyPr>
          <a:lstStyle/>
          <a:p>
            <a:pPr marL="0" indent="0">
              <a:buNone/>
            </a:pPr>
            <a:r>
              <a:rPr lang="en-US" dirty="0"/>
              <a:t>I used polyester thread, a 90/14 needle, stitch length of 2.5 for construction, 3.0 for </a:t>
            </a:r>
            <a:r>
              <a:rPr lang="en-US" dirty="0" err="1"/>
              <a:t>edgestitching</a:t>
            </a:r>
            <a:r>
              <a:rPr lang="en-US" dirty="0"/>
              <a:t>, on the bottom hem, 3.5 as the turned up layers were bulky.</a:t>
            </a:r>
            <a:br>
              <a:rPr lang="en-US" dirty="0"/>
            </a:br>
            <a:br>
              <a:rPr lang="en-US" dirty="0"/>
            </a:br>
            <a:r>
              <a:rPr lang="en-US" dirty="0"/>
              <a:t>First, attach sides to top panel, paying attention to directional prints. Using ¼” seam allowance, leave ¼” at the beginning and end of the line of stitching, backstitch at the beginning and end.</a:t>
            </a:r>
            <a:br>
              <a:rPr lang="en-US" dirty="0"/>
            </a:br>
            <a:br>
              <a:rPr lang="en-US" dirty="0"/>
            </a:br>
            <a:r>
              <a:rPr lang="en-US" dirty="0"/>
              <a:t>Check the fit by laying the finished unit over the top and sides of the machine.</a:t>
            </a:r>
            <a:br>
              <a:rPr lang="en-US" dirty="0"/>
            </a:br>
            <a:br>
              <a:rPr lang="en-US" dirty="0"/>
            </a:br>
            <a:endParaRPr lang="en-US" dirty="0"/>
          </a:p>
        </p:txBody>
      </p:sp>
    </p:spTree>
    <p:extLst>
      <p:ext uri="{BB962C8B-B14F-4D97-AF65-F5344CB8AC3E}">
        <p14:creationId xmlns:p14="http://schemas.microsoft.com/office/powerpoint/2010/main" val="3375759267"/>
      </p:ext>
    </p:extLst>
  </p:cSld>
  <p:clrMapOvr>
    <a:masterClrMapping/>
  </p:clrMapOvr>
</p:sld>
</file>

<file path=ppt/theme/theme1.xml><?xml version="1.0" encoding="utf-8"?>
<a:theme xmlns:a="http://schemas.openxmlformats.org/drawingml/2006/main" name="MimeoVTI">
  <a:themeElements>
    <a:clrScheme name="RedOrange">
      <a:dk1>
        <a:srgbClr val="000000"/>
      </a:dk1>
      <a:lt1>
        <a:srgbClr val="FFFFFF"/>
      </a:lt1>
      <a:dk2>
        <a:srgbClr val="292924"/>
      </a:dk2>
      <a:lt2>
        <a:srgbClr val="F5F4EE"/>
      </a:lt2>
      <a:accent1>
        <a:srgbClr val="E84C22"/>
      </a:accent1>
      <a:accent2>
        <a:srgbClr val="E79400"/>
      </a:accent2>
      <a:accent3>
        <a:srgbClr val="B64926"/>
      </a:accent3>
      <a:accent4>
        <a:srgbClr val="FF8427"/>
      </a:accent4>
      <a:accent5>
        <a:srgbClr val="CC9900"/>
      </a:accent5>
      <a:accent6>
        <a:srgbClr val="DF2F00"/>
      </a:accent6>
      <a:hlink>
        <a:srgbClr val="AA7F00"/>
      </a:hlink>
      <a:folHlink>
        <a:srgbClr val="6F6F9F"/>
      </a:folHlink>
    </a:clrScheme>
    <a:fontScheme name="Custom 3">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meoVTI" id="{63E3BFD8-7F9C-46D1-A4F3-04054403C108}" vid="{C505C190-EE38-45FD-8294-6454536D04BA}"/>
    </a:ext>
  </a:extLst>
</a:theme>
</file>

<file path=docProps/app.xml><?xml version="1.0" encoding="utf-8"?>
<Properties xmlns="http://schemas.openxmlformats.org/officeDocument/2006/extended-properties" xmlns:vt="http://schemas.openxmlformats.org/officeDocument/2006/docPropsVTypes">
  <TotalTime>163</TotalTime>
  <Words>995</Words>
  <Application>Microsoft Office PowerPoint</Application>
  <PresentationFormat>Widescreen</PresentationFormat>
  <Paragraphs>31</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Elephant</vt:lpstr>
      <vt:lpstr>Univers Condensed</vt:lpstr>
      <vt:lpstr>MimeoVTI</vt:lpstr>
      <vt:lpstr>Making a sewing machine cover</vt:lpstr>
      <vt:lpstr>Machine style</vt:lpstr>
      <vt:lpstr>Measure your machine</vt:lpstr>
      <vt:lpstr>Measure: </vt:lpstr>
      <vt:lpstr>Cut your fabric </vt:lpstr>
      <vt:lpstr>Stabilizing the fabric, finishing edges</vt:lpstr>
      <vt:lpstr>Do you want a hole for the handle?</vt:lpstr>
      <vt:lpstr>Do you want a hole for the handle? </vt:lpstr>
      <vt:lpstr>Construction</vt:lpstr>
      <vt:lpstr>Hmmm….</vt:lpstr>
      <vt:lpstr>Draping your machine</vt:lpstr>
      <vt:lpstr>Draping continued</vt:lpstr>
      <vt:lpstr>Attaching the front piece</vt:lpstr>
      <vt:lpstr>Finally done!</vt:lpstr>
      <vt:lpstr>The inspiration video</vt:lpstr>
      <vt:lpstr>Serger covers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a sewing machine cover</dc:title>
  <dc:creator>Jackalyn Pettit</dc:creator>
  <cp:lastModifiedBy>Jackalyn Pettit</cp:lastModifiedBy>
  <cp:revision>4</cp:revision>
  <dcterms:created xsi:type="dcterms:W3CDTF">2021-09-16T22:26:59Z</dcterms:created>
  <dcterms:modified xsi:type="dcterms:W3CDTF">2021-09-18T13:15:27Z</dcterms:modified>
</cp:coreProperties>
</file>