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Lst>
  <p:sldIdLst>
    <p:sldId id="256" r:id="rId2"/>
    <p:sldId id="270" r:id="rId3"/>
    <p:sldId id="257" r:id="rId4"/>
    <p:sldId id="271" r:id="rId5"/>
    <p:sldId id="258" r:id="rId6"/>
    <p:sldId id="262" r:id="rId7"/>
    <p:sldId id="261" r:id="rId8"/>
    <p:sldId id="259" r:id="rId9"/>
    <p:sldId id="263" r:id="rId10"/>
    <p:sldId id="265" r:id="rId11"/>
    <p:sldId id="266" r:id="rId12"/>
    <p:sldId id="267" r:id="rId13"/>
    <p:sldId id="268" r:id="rId14"/>
    <p:sldId id="269" r:id="rId15"/>
    <p:sldId id="272" r:id="rId16"/>
    <p:sldId id="273" r:id="rId17"/>
    <p:sldId id="274" r:id="rId18"/>
    <p:sldId id="275" r:id="rId19"/>
    <p:sldId id="276" r:id="rId20"/>
    <p:sldId id="277" r:id="rId21"/>
    <p:sldId id="278" r:id="rId22"/>
    <p:sldId id="279" r:id="rId23"/>
    <p:sldId id="281" r:id="rId24"/>
    <p:sldId id="280" r:id="rId25"/>
    <p:sldId id="282" r:id="rId26"/>
    <p:sldId id="283" r:id="rId27"/>
    <p:sldId id="284" r:id="rId28"/>
    <p:sldId id="264" r:id="rId2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94595"/>
  </p:normalViewPr>
  <p:slideViewPr>
    <p:cSldViewPr snapToGrid="0" snapToObjects="1">
      <p:cViewPr varScale="1">
        <p:scale>
          <a:sx n="74" d="100"/>
          <a:sy n="74" d="100"/>
        </p:scale>
        <p:origin x="73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CFD4D4-6C31-8940-B18A-273A41AF0250}" type="datetimeFigureOut">
              <a:rPr lang="en-US" smtClean="0"/>
              <a:t>5/19/2021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8A4B852-A95B-4841-8DD9-5C1FADD3D520}"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486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FD4D4-6C31-8940-B18A-273A41AF025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B852-A95B-4841-8DD9-5C1FADD3D520}"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089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FD4D4-6C31-8940-B18A-273A41AF025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B852-A95B-4841-8DD9-5C1FADD3D520}"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562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FD4D4-6C31-8940-B18A-273A41AF025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B852-A95B-4841-8DD9-5C1FADD3D520}"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49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CFD4D4-6C31-8940-B18A-273A41AF025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B852-A95B-4841-8DD9-5C1FADD3D520}"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471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CFD4D4-6C31-8940-B18A-273A41AF0250}"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4B852-A95B-4841-8DD9-5C1FADD3D520}"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204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CFD4D4-6C31-8940-B18A-273A41AF0250}"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4B852-A95B-4841-8DD9-5C1FADD3D520}"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5934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CFD4D4-6C31-8940-B18A-273A41AF0250}"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4B852-A95B-4841-8DD9-5C1FADD3D520}"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707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FD4D4-6C31-8940-B18A-273A41AF0250}"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4B852-A95B-4841-8DD9-5C1FADD3D520}" type="slidenum">
              <a:rPr lang="en-US" smtClean="0"/>
              <a:t>‹#›</a:t>
            </a:fld>
            <a:endParaRPr lang="en-US"/>
          </a:p>
        </p:txBody>
      </p:sp>
    </p:spTree>
    <p:extLst>
      <p:ext uri="{BB962C8B-B14F-4D97-AF65-F5344CB8AC3E}">
        <p14:creationId xmlns:p14="http://schemas.microsoft.com/office/powerpoint/2010/main" val="178678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CFD4D4-6C31-8940-B18A-273A41AF0250}"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4B852-A95B-4841-8DD9-5C1FADD3D520}"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56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8CFD4D4-6C31-8940-B18A-273A41AF0250}" type="datetimeFigureOut">
              <a:rPr lang="en-US" smtClean="0"/>
              <a:t>5/19/2021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8A4B852-A95B-4841-8DD9-5C1FADD3D520}"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7530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8CFD4D4-6C31-8940-B18A-273A41AF0250}" type="datetimeFigureOut">
              <a:rPr lang="en-US" smtClean="0"/>
              <a:t>5/19/2021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8A4B852-A95B-4841-8DD9-5C1FADD3D520}"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70435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blog.sulky.com/machine-embroidery-series-cork-fabric-free-projec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ewsweetness.com/?s=cork+fabric&amp;post_type=product" TargetMode="External"/><Relationship Id="rId2" Type="http://schemas.openxmlformats.org/officeDocument/2006/relationships/hyperlink" Target="https://www.themodernsew.ist/shop/Fabric/Special-Substrates/Cork.htm" TargetMode="External"/><Relationship Id="rId1" Type="http://schemas.openxmlformats.org/officeDocument/2006/relationships/slideLayout" Target="../slideLayouts/slideLayout2.xml"/><Relationship Id="rId5" Type="http://schemas.openxmlformats.org/officeDocument/2006/relationships/hyperlink" Target="https://sallietomato.com/collections/cork-fabric" TargetMode="External"/><Relationship Id="rId4" Type="http://schemas.openxmlformats.org/officeDocument/2006/relationships/hyperlink" Target="https://fabricfunhouse.com/collections/cork-ite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superiorthreads.com/monopoly-clear-spool/p/119-01-CLEA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u5iG8nhbpU" TargetMode="External"/><Relationship Id="rId2" Type="http://schemas.openxmlformats.org/officeDocument/2006/relationships/hyperlink" Target="https://www.youtube.com/watch?v=VNzUML84e64" TargetMode="External"/><Relationship Id="rId1" Type="http://schemas.openxmlformats.org/officeDocument/2006/relationships/slideLayout" Target="../slideLayouts/slideLayout2.xml"/><Relationship Id="rId5" Type="http://schemas.openxmlformats.org/officeDocument/2006/relationships/hyperlink" Target="https://www.youtube.com/watch?v=Tsi0o2Zrjm0" TargetMode="External"/><Relationship Id="rId4" Type="http://schemas.openxmlformats.org/officeDocument/2006/relationships/hyperlink" Target="https://www.youtube.com/watch?v=U1Hd5dNXNn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8E60D-369F-2549-8113-83543166DCE9}"/>
              </a:ext>
            </a:extLst>
          </p:cNvPr>
          <p:cNvSpPr>
            <a:spLocks noGrp="1"/>
          </p:cNvSpPr>
          <p:nvPr>
            <p:ph type="ctrTitle"/>
          </p:nvPr>
        </p:nvSpPr>
        <p:spPr>
          <a:xfrm>
            <a:off x="2417779" y="802298"/>
            <a:ext cx="8637073" cy="2541431"/>
          </a:xfrm>
        </p:spPr>
        <p:txBody>
          <a:bodyPr/>
          <a:lstStyle/>
          <a:p>
            <a:r>
              <a:rPr lang="en-US" dirty="0"/>
              <a:t>Sewing WITH CORK</a:t>
            </a:r>
          </a:p>
        </p:txBody>
      </p:sp>
      <p:sp>
        <p:nvSpPr>
          <p:cNvPr id="3" name="Subtitle 2">
            <a:extLst>
              <a:ext uri="{FF2B5EF4-FFF2-40B4-BE49-F238E27FC236}">
                <a16:creationId xmlns:a16="http://schemas.microsoft.com/office/drawing/2014/main" xmlns="" id="{CAC79A07-B612-3242-8FB0-59BFD7DAF431}"/>
              </a:ext>
            </a:extLst>
          </p:cNvPr>
          <p:cNvSpPr>
            <a:spLocks noGrp="1"/>
          </p:cNvSpPr>
          <p:nvPr>
            <p:ph type="subTitle" idx="1"/>
          </p:nvPr>
        </p:nvSpPr>
        <p:spPr>
          <a:xfrm>
            <a:off x="2417780" y="3531204"/>
            <a:ext cx="8637072" cy="977621"/>
          </a:xfrm>
        </p:spPr>
        <p:txBody>
          <a:bodyPr>
            <a:normAutofit/>
          </a:bodyPr>
          <a:lstStyle/>
          <a:p>
            <a:pPr algn="ctr"/>
            <a:r>
              <a:rPr lang="en-US" sz="4000" dirty="0"/>
              <a:t>And adding APPLIQUE</a:t>
            </a:r>
          </a:p>
        </p:txBody>
      </p:sp>
    </p:spTree>
    <p:extLst>
      <p:ext uri="{BB962C8B-B14F-4D97-AF65-F5344CB8AC3E}">
        <p14:creationId xmlns:p14="http://schemas.microsoft.com/office/powerpoint/2010/main" val="177784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4CB85A-87AA-8844-BF7F-26B027F5D162}"/>
              </a:ext>
            </a:extLst>
          </p:cNvPr>
          <p:cNvSpPr>
            <a:spLocks noGrp="1"/>
          </p:cNvSpPr>
          <p:nvPr>
            <p:ph type="title"/>
          </p:nvPr>
        </p:nvSpPr>
        <p:spPr/>
        <p:txBody>
          <a:bodyPr>
            <a:normAutofit fontScale="90000"/>
          </a:bodyPr>
          <a:lstStyle/>
          <a:p>
            <a:r>
              <a:rPr lang="en-US" b="1" dirty="0"/>
              <a:t>Add Heat N Bond or Adhesive to the back of Applique </a:t>
            </a:r>
            <a:r>
              <a:rPr lang="en-US" dirty="0"/>
              <a:t/>
            </a:r>
            <a:br>
              <a:rPr lang="en-US" dirty="0"/>
            </a:br>
            <a:endParaRPr lang="en-US" dirty="0"/>
          </a:p>
        </p:txBody>
      </p:sp>
      <p:sp>
        <p:nvSpPr>
          <p:cNvPr id="4" name="Text Placeholder 3">
            <a:extLst>
              <a:ext uri="{FF2B5EF4-FFF2-40B4-BE49-F238E27FC236}">
                <a16:creationId xmlns:a16="http://schemas.microsoft.com/office/drawing/2014/main" xmlns="" id="{FCCBB19E-3C13-9948-A427-6C785942E88D}"/>
              </a:ext>
            </a:extLst>
          </p:cNvPr>
          <p:cNvSpPr>
            <a:spLocks noGrp="1"/>
          </p:cNvSpPr>
          <p:nvPr>
            <p:ph type="body" idx="1"/>
          </p:nvPr>
        </p:nvSpPr>
        <p:spPr>
          <a:xfrm>
            <a:off x="1447191" y="4925831"/>
            <a:ext cx="4803830" cy="844926"/>
          </a:xfrm>
        </p:spPr>
        <p:txBody>
          <a:bodyPr>
            <a:normAutofit fontScale="25000" lnSpcReduction="20000"/>
          </a:bodyPr>
          <a:lstStyle/>
          <a:p>
            <a:r>
              <a:rPr lang="en-US" sz="9600" dirty="0">
                <a:solidFill>
                  <a:schemeClr val="tx1"/>
                </a:solidFill>
              </a:rPr>
              <a:t>Preheat iron to medium heat, No steam.  Place adhesive on back of material to be bonded (paper liner should face up).</a:t>
            </a:r>
          </a:p>
          <a:p>
            <a:endParaRPr lang="en-US" sz="3200" dirty="0">
              <a:solidFill>
                <a:schemeClr val="tx1"/>
              </a:solidFill>
            </a:endParaRPr>
          </a:p>
          <a:p>
            <a:r>
              <a:rPr lang="en-US" sz="9600" dirty="0">
                <a:solidFill>
                  <a:schemeClr val="tx1"/>
                </a:solidFill>
              </a:rPr>
              <a:t>Place and hold iron on the paper liner for 2 seconds. Repeat until entire surface is bonded.  Allow to cool.</a:t>
            </a:r>
          </a:p>
          <a:p>
            <a:endParaRPr lang="en-US" sz="2900" dirty="0">
              <a:solidFill>
                <a:schemeClr val="tx1"/>
              </a:solidFill>
            </a:endParaRPr>
          </a:p>
          <a:p>
            <a:endParaRPr lang="en-US" dirty="0"/>
          </a:p>
        </p:txBody>
      </p:sp>
      <p:sp>
        <p:nvSpPr>
          <p:cNvPr id="5" name="Text Placeholder 4">
            <a:extLst>
              <a:ext uri="{FF2B5EF4-FFF2-40B4-BE49-F238E27FC236}">
                <a16:creationId xmlns:a16="http://schemas.microsoft.com/office/drawing/2014/main" xmlns="" id="{1DE606F8-4F26-144D-8E8B-927A62FF11E4}"/>
              </a:ext>
            </a:extLst>
          </p:cNvPr>
          <p:cNvSpPr>
            <a:spLocks noGrp="1"/>
          </p:cNvSpPr>
          <p:nvPr>
            <p:ph type="body" sz="quarter" idx="3"/>
          </p:nvPr>
        </p:nvSpPr>
        <p:spPr>
          <a:xfrm>
            <a:off x="6412362" y="2080163"/>
            <a:ext cx="4645152" cy="802237"/>
          </a:xfrm>
        </p:spPr>
        <p:txBody>
          <a:bodyPr>
            <a:normAutofit/>
          </a:bodyPr>
          <a:lstStyle/>
          <a:p>
            <a:endParaRPr lang="en-US" dirty="0"/>
          </a:p>
        </p:txBody>
      </p:sp>
      <p:pic>
        <p:nvPicPr>
          <p:cNvPr id="8" name="Content Placeholder 7">
            <a:extLst>
              <a:ext uri="{FF2B5EF4-FFF2-40B4-BE49-F238E27FC236}">
                <a16:creationId xmlns:a16="http://schemas.microsoft.com/office/drawing/2014/main" xmlns="" id="{E9AF9AED-3380-6841-BE30-AD1002A7D9BD}"/>
              </a:ext>
            </a:extLst>
          </p:cNvPr>
          <p:cNvPicPr>
            <a:picLocks noGrp="1" noChangeAspect="1"/>
          </p:cNvPicPr>
          <p:nvPr>
            <p:ph sz="quarter" idx="4"/>
          </p:nvPr>
        </p:nvPicPr>
        <p:blipFill>
          <a:blip r:embed="rId2"/>
          <a:stretch>
            <a:fillRect/>
          </a:stretch>
        </p:blipFill>
        <p:spPr>
          <a:xfrm rot="16200000">
            <a:off x="7451222" y="1287914"/>
            <a:ext cx="2629324" cy="4707044"/>
          </a:xfrm>
        </p:spPr>
      </p:pic>
      <p:pic>
        <p:nvPicPr>
          <p:cNvPr id="10" name="Picture 9">
            <a:extLst>
              <a:ext uri="{FF2B5EF4-FFF2-40B4-BE49-F238E27FC236}">
                <a16:creationId xmlns:a16="http://schemas.microsoft.com/office/drawing/2014/main" xmlns="" id="{9600E849-B3AA-DC45-BD97-D9DC45282376}"/>
              </a:ext>
            </a:extLst>
          </p:cNvPr>
          <p:cNvPicPr>
            <a:picLocks noChangeAspect="1"/>
          </p:cNvPicPr>
          <p:nvPr/>
        </p:nvPicPr>
        <p:blipFill>
          <a:blip r:embed="rId3"/>
          <a:stretch>
            <a:fillRect/>
          </a:stretch>
        </p:blipFill>
        <p:spPr>
          <a:xfrm>
            <a:off x="10297841" y="2882400"/>
            <a:ext cx="994195" cy="3023442"/>
          </a:xfrm>
          <a:prstGeom prst="rect">
            <a:avLst/>
          </a:prstGeom>
        </p:spPr>
      </p:pic>
    </p:spTree>
    <p:extLst>
      <p:ext uri="{BB962C8B-B14F-4D97-AF65-F5344CB8AC3E}">
        <p14:creationId xmlns:p14="http://schemas.microsoft.com/office/powerpoint/2010/main" val="64637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5C07F-38EE-BC4F-9829-F32BB85A797B}"/>
              </a:ext>
            </a:extLst>
          </p:cNvPr>
          <p:cNvSpPr>
            <a:spLocks noGrp="1"/>
          </p:cNvSpPr>
          <p:nvPr>
            <p:ph type="title"/>
          </p:nvPr>
        </p:nvSpPr>
        <p:spPr/>
        <p:txBody>
          <a:bodyPr/>
          <a:lstStyle/>
          <a:p>
            <a:r>
              <a:rPr lang="en-US" b="1" dirty="0"/>
              <a:t>CAREFULLY CUT OUT ITEM YOU WANT TO APPLIQUE</a:t>
            </a:r>
          </a:p>
        </p:txBody>
      </p:sp>
      <p:sp>
        <p:nvSpPr>
          <p:cNvPr id="3" name="Content Placeholder 2">
            <a:extLst>
              <a:ext uri="{FF2B5EF4-FFF2-40B4-BE49-F238E27FC236}">
                <a16:creationId xmlns:a16="http://schemas.microsoft.com/office/drawing/2014/main" xmlns="" id="{E1D1D91D-7373-554F-929D-3BC124CE6698}"/>
              </a:ext>
            </a:extLst>
          </p:cNvPr>
          <p:cNvSpPr>
            <a:spLocks noGrp="1"/>
          </p:cNvSpPr>
          <p:nvPr>
            <p:ph idx="1"/>
          </p:nvPr>
        </p:nvSpPr>
        <p:spPr/>
        <p:txBody>
          <a:bodyPr/>
          <a:lstStyle/>
          <a:p>
            <a:r>
              <a:rPr lang="en-US" dirty="0"/>
              <a:t>Consider using smaller scissors</a:t>
            </a:r>
          </a:p>
          <a:p>
            <a:r>
              <a:rPr lang="en-US" dirty="0"/>
              <a:t>Take your time</a:t>
            </a:r>
          </a:p>
          <a:p>
            <a:r>
              <a:rPr lang="en-US" dirty="0"/>
              <a:t>Cut as close to the edge of the item/design as possible</a:t>
            </a:r>
          </a:p>
        </p:txBody>
      </p:sp>
      <p:pic>
        <p:nvPicPr>
          <p:cNvPr id="5" name="Picture 4">
            <a:extLst>
              <a:ext uri="{FF2B5EF4-FFF2-40B4-BE49-F238E27FC236}">
                <a16:creationId xmlns:a16="http://schemas.microsoft.com/office/drawing/2014/main" xmlns="" id="{B51956D6-BA41-984A-8A46-3CEB5A6DD4D7}"/>
              </a:ext>
            </a:extLst>
          </p:cNvPr>
          <p:cNvPicPr>
            <a:picLocks noChangeAspect="1"/>
          </p:cNvPicPr>
          <p:nvPr/>
        </p:nvPicPr>
        <p:blipFill>
          <a:blip r:embed="rId2"/>
          <a:stretch>
            <a:fillRect/>
          </a:stretch>
        </p:blipFill>
        <p:spPr>
          <a:xfrm>
            <a:off x="185737" y="3629024"/>
            <a:ext cx="3987801" cy="2243138"/>
          </a:xfrm>
          <a:prstGeom prst="rect">
            <a:avLst/>
          </a:prstGeom>
        </p:spPr>
      </p:pic>
      <p:pic>
        <p:nvPicPr>
          <p:cNvPr id="7" name="Picture 6">
            <a:extLst>
              <a:ext uri="{FF2B5EF4-FFF2-40B4-BE49-F238E27FC236}">
                <a16:creationId xmlns:a16="http://schemas.microsoft.com/office/drawing/2014/main" xmlns="" id="{3FCF415D-DE5F-F341-AEDA-A3F5407ADB34}"/>
              </a:ext>
            </a:extLst>
          </p:cNvPr>
          <p:cNvPicPr>
            <a:picLocks noChangeAspect="1"/>
          </p:cNvPicPr>
          <p:nvPr/>
        </p:nvPicPr>
        <p:blipFill>
          <a:blip r:embed="rId3"/>
          <a:stretch>
            <a:fillRect/>
          </a:stretch>
        </p:blipFill>
        <p:spPr>
          <a:xfrm rot="16200000">
            <a:off x="5040525" y="2762036"/>
            <a:ext cx="2194320" cy="3928294"/>
          </a:xfrm>
          <a:prstGeom prst="rect">
            <a:avLst/>
          </a:prstGeom>
        </p:spPr>
      </p:pic>
      <p:pic>
        <p:nvPicPr>
          <p:cNvPr id="9" name="Picture 8">
            <a:extLst>
              <a:ext uri="{FF2B5EF4-FFF2-40B4-BE49-F238E27FC236}">
                <a16:creationId xmlns:a16="http://schemas.microsoft.com/office/drawing/2014/main" xmlns="" id="{79BD4742-9EC2-9243-91EF-1249C829DE27}"/>
              </a:ext>
            </a:extLst>
          </p:cNvPr>
          <p:cNvPicPr>
            <a:picLocks noChangeAspect="1"/>
          </p:cNvPicPr>
          <p:nvPr/>
        </p:nvPicPr>
        <p:blipFill>
          <a:blip r:embed="rId4"/>
          <a:stretch>
            <a:fillRect/>
          </a:stretch>
        </p:blipFill>
        <p:spPr>
          <a:xfrm rot="16200000">
            <a:off x="8968808" y="2762072"/>
            <a:ext cx="2194295" cy="3928247"/>
          </a:xfrm>
          <a:prstGeom prst="rect">
            <a:avLst/>
          </a:prstGeom>
        </p:spPr>
      </p:pic>
    </p:spTree>
    <p:extLst>
      <p:ext uri="{BB962C8B-B14F-4D97-AF65-F5344CB8AC3E}">
        <p14:creationId xmlns:p14="http://schemas.microsoft.com/office/powerpoint/2010/main" val="3870908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F457C-649F-2A40-B739-3D3A45794F39}"/>
              </a:ext>
            </a:extLst>
          </p:cNvPr>
          <p:cNvSpPr>
            <a:spLocks noGrp="1"/>
          </p:cNvSpPr>
          <p:nvPr>
            <p:ph type="title"/>
          </p:nvPr>
        </p:nvSpPr>
        <p:spPr/>
        <p:txBody>
          <a:bodyPr/>
          <a:lstStyle/>
          <a:p>
            <a:r>
              <a:rPr lang="en-US" b="1" dirty="0"/>
              <a:t>Adhere APPLIQUE TO CORK</a:t>
            </a:r>
          </a:p>
        </p:txBody>
      </p:sp>
      <p:sp>
        <p:nvSpPr>
          <p:cNvPr id="3" name="Content Placeholder 2">
            <a:extLst>
              <a:ext uri="{FF2B5EF4-FFF2-40B4-BE49-F238E27FC236}">
                <a16:creationId xmlns:a16="http://schemas.microsoft.com/office/drawing/2014/main" xmlns="" id="{796D65B9-5179-0743-A4F1-45E575DBA853}"/>
              </a:ext>
            </a:extLst>
          </p:cNvPr>
          <p:cNvSpPr>
            <a:spLocks noGrp="1"/>
          </p:cNvSpPr>
          <p:nvPr>
            <p:ph idx="1"/>
          </p:nvPr>
        </p:nvSpPr>
        <p:spPr/>
        <p:txBody>
          <a:bodyPr/>
          <a:lstStyle/>
          <a:p>
            <a:r>
              <a:rPr lang="en-US" dirty="0"/>
              <a:t>Peel off Heat N Bond paper from the back of applique</a:t>
            </a:r>
          </a:p>
          <a:p>
            <a:r>
              <a:rPr lang="en-US" dirty="0"/>
              <a:t>Position / reposition applique on cork</a:t>
            </a:r>
          </a:p>
          <a:p>
            <a:r>
              <a:rPr lang="en-US" dirty="0"/>
              <a:t>Using a press cloth or scrap of fabric as a press cloth and low/medium heat,  iron the applique onto the cork.    2 seconds with the iron will probably be plenty.</a:t>
            </a:r>
          </a:p>
          <a:p>
            <a:pPr marL="0" indent="0">
              <a:buNone/>
            </a:pPr>
            <a:endParaRPr lang="en-US" dirty="0"/>
          </a:p>
        </p:txBody>
      </p:sp>
      <p:pic>
        <p:nvPicPr>
          <p:cNvPr id="5" name="Picture 4">
            <a:extLst>
              <a:ext uri="{FF2B5EF4-FFF2-40B4-BE49-F238E27FC236}">
                <a16:creationId xmlns:a16="http://schemas.microsoft.com/office/drawing/2014/main" xmlns="" id="{78AD7334-7630-FA4F-9D7D-72ED04597AB4}"/>
              </a:ext>
            </a:extLst>
          </p:cNvPr>
          <p:cNvPicPr>
            <a:picLocks noChangeAspect="1"/>
          </p:cNvPicPr>
          <p:nvPr/>
        </p:nvPicPr>
        <p:blipFill>
          <a:blip r:embed="rId2"/>
          <a:stretch>
            <a:fillRect/>
          </a:stretch>
        </p:blipFill>
        <p:spPr>
          <a:xfrm>
            <a:off x="327734" y="3948708"/>
            <a:ext cx="3555998" cy="2000249"/>
          </a:xfrm>
          <a:prstGeom prst="rect">
            <a:avLst/>
          </a:prstGeom>
        </p:spPr>
      </p:pic>
      <p:pic>
        <p:nvPicPr>
          <p:cNvPr id="7" name="Picture 6">
            <a:extLst>
              <a:ext uri="{FF2B5EF4-FFF2-40B4-BE49-F238E27FC236}">
                <a16:creationId xmlns:a16="http://schemas.microsoft.com/office/drawing/2014/main" xmlns="" id="{BD822B04-624E-E148-8E9F-C2091B06320C}"/>
              </a:ext>
            </a:extLst>
          </p:cNvPr>
          <p:cNvPicPr>
            <a:picLocks noChangeAspect="1"/>
          </p:cNvPicPr>
          <p:nvPr/>
        </p:nvPicPr>
        <p:blipFill>
          <a:blip r:embed="rId3"/>
          <a:stretch>
            <a:fillRect/>
          </a:stretch>
        </p:blipFill>
        <p:spPr>
          <a:xfrm>
            <a:off x="4242949" y="3948708"/>
            <a:ext cx="3571874" cy="2009179"/>
          </a:xfrm>
          <a:prstGeom prst="rect">
            <a:avLst/>
          </a:prstGeom>
        </p:spPr>
      </p:pic>
      <p:pic>
        <p:nvPicPr>
          <p:cNvPr id="9" name="Picture 8">
            <a:extLst>
              <a:ext uri="{FF2B5EF4-FFF2-40B4-BE49-F238E27FC236}">
                <a16:creationId xmlns:a16="http://schemas.microsoft.com/office/drawing/2014/main" xmlns="" id="{1C0E6F0C-7B04-5E4D-B171-6BF0366ECF0E}"/>
              </a:ext>
            </a:extLst>
          </p:cNvPr>
          <p:cNvPicPr>
            <a:picLocks noChangeAspect="1"/>
          </p:cNvPicPr>
          <p:nvPr/>
        </p:nvPicPr>
        <p:blipFill>
          <a:blip r:embed="rId4"/>
          <a:stretch>
            <a:fillRect/>
          </a:stretch>
        </p:blipFill>
        <p:spPr>
          <a:xfrm>
            <a:off x="8174040" y="3948708"/>
            <a:ext cx="3571873" cy="2009179"/>
          </a:xfrm>
          <a:prstGeom prst="rect">
            <a:avLst/>
          </a:prstGeom>
        </p:spPr>
      </p:pic>
    </p:spTree>
    <p:extLst>
      <p:ext uri="{BB962C8B-B14F-4D97-AF65-F5344CB8AC3E}">
        <p14:creationId xmlns:p14="http://schemas.microsoft.com/office/powerpoint/2010/main" val="710232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D76E5-C2F8-1A48-8A87-156E53BE6EDE}"/>
              </a:ext>
            </a:extLst>
          </p:cNvPr>
          <p:cNvSpPr>
            <a:spLocks noGrp="1"/>
          </p:cNvSpPr>
          <p:nvPr>
            <p:ph type="title"/>
          </p:nvPr>
        </p:nvSpPr>
        <p:spPr/>
        <p:txBody>
          <a:bodyPr/>
          <a:lstStyle/>
          <a:p>
            <a:r>
              <a:rPr lang="en-US" b="1" dirty="0"/>
              <a:t>STITCHING the APPLIQUE TO THE CORK</a:t>
            </a:r>
          </a:p>
        </p:txBody>
      </p:sp>
      <p:sp>
        <p:nvSpPr>
          <p:cNvPr id="3" name="Content Placeholder 2">
            <a:extLst>
              <a:ext uri="{FF2B5EF4-FFF2-40B4-BE49-F238E27FC236}">
                <a16:creationId xmlns:a16="http://schemas.microsoft.com/office/drawing/2014/main" xmlns="" id="{EEB11F76-998E-FF46-A689-D7B8024FA160}"/>
              </a:ext>
            </a:extLst>
          </p:cNvPr>
          <p:cNvSpPr>
            <a:spLocks noGrp="1"/>
          </p:cNvSpPr>
          <p:nvPr>
            <p:ph idx="1"/>
          </p:nvPr>
        </p:nvSpPr>
        <p:spPr/>
        <p:txBody>
          <a:bodyPr>
            <a:noAutofit/>
          </a:bodyPr>
          <a:lstStyle/>
          <a:p>
            <a:r>
              <a:rPr lang="en-US" dirty="0"/>
              <a:t>Use invisible thread (with polyester bobbing) OR a coordinating / contrasting color of regular cotton or polyester thread.  </a:t>
            </a:r>
          </a:p>
          <a:p>
            <a:r>
              <a:rPr lang="en-US" dirty="0"/>
              <a:t>On your machine – use a blanket stitch, fine zig zag, or blind hem stitch.    I use BLANKET STITCH.</a:t>
            </a:r>
          </a:p>
          <a:p>
            <a:r>
              <a:rPr lang="en-US" dirty="0"/>
              <a:t>Adjust the width of the stitch based on the size of your applique</a:t>
            </a:r>
          </a:p>
          <a:p>
            <a:r>
              <a:rPr lang="en-US" dirty="0"/>
              <a:t>If your machine has speed control, set it on the SLOWEST speed</a:t>
            </a:r>
          </a:p>
          <a:p>
            <a:r>
              <a:rPr lang="en-US" dirty="0"/>
              <a:t>If your machine has a NEEDLE DOWN option, turn in on and use it</a:t>
            </a:r>
          </a:p>
          <a:p>
            <a:r>
              <a:rPr lang="en-US" dirty="0"/>
              <a:t>Start on a corner or straight edge if possible, then sew around all raw edges of shape to secure applique to the cork.  Pivot with needle down at tight curves or corners.</a:t>
            </a:r>
          </a:p>
        </p:txBody>
      </p:sp>
    </p:spTree>
    <p:extLst>
      <p:ext uri="{BB962C8B-B14F-4D97-AF65-F5344CB8AC3E}">
        <p14:creationId xmlns:p14="http://schemas.microsoft.com/office/powerpoint/2010/main" val="272600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85617-828D-1D40-A346-20E1A0C49B73}"/>
              </a:ext>
            </a:extLst>
          </p:cNvPr>
          <p:cNvSpPr>
            <a:spLocks noGrp="1"/>
          </p:cNvSpPr>
          <p:nvPr>
            <p:ph type="title"/>
          </p:nvPr>
        </p:nvSpPr>
        <p:spPr/>
        <p:txBody>
          <a:bodyPr/>
          <a:lstStyle/>
          <a:p>
            <a:r>
              <a:rPr lang="en-US" b="1" dirty="0"/>
              <a:t>STITCHING ON THE APPLIQUE WITH BLANKET STITCH – GO SLOW!</a:t>
            </a:r>
          </a:p>
        </p:txBody>
      </p:sp>
      <p:pic>
        <p:nvPicPr>
          <p:cNvPr id="5" name="Content Placeholder 4">
            <a:extLst>
              <a:ext uri="{FF2B5EF4-FFF2-40B4-BE49-F238E27FC236}">
                <a16:creationId xmlns:a16="http://schemas.microsoft.com/office/drawing/2014/main" xmlns="" id="{C9C6D694-9D6B-064A-9918-A28D274476F1}"/>
              </a:ext>
            </a:extLst>
          </p:cNvPr>
          <p:cNvPicPr>
            <a:picLocks noGrp="1" noChangeAspect="1"/>
          </p:cNvPicPr>
          <p:nvPr>
            <p:ph idx="1"/>
          </p:nvPr>
        </p:nvPicPr>
        <p:blipFill rotWithShape="1">
          <a:blip r:embed="rId4"/>
          <a:srcRect l="13475" r="30165"/>
          <a:stretch/>
        </p:blipFill>
        <p:spPr>
          <a:xfrm>
            <a:off x="1847653" y="2125217"/>
            <a:ext cx="1995596" cy="1975296"/>
          </a:xfrm>
          <a:prstGeom prst="rect">
            <a:avLst/>
          </a:prstGeom>
        </p:spPr>
      </p:pic>
      <p:pic>
        <p:nvPicPr>
          <p:cNvPr id="8" name="video-1621267860.mp4">
            <a:hlinkClick r:id="" action="ppaction://media"/>
            <a:extLst>
              <a:ext uri="{FF2B5EF4-FFF2-40B4-BE49-F238E27FC236}">
                <a16:creationId xmlns:a16="http://schemas.microsoft.com/office/drawing/2014/main" xmlns="" id="{9410744C-BDE3-6241-89F0-FF5F7B2D7F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06393" y="2125217"/>
            <a:ext cx="6748461" cy="3796009"/>
          </a:xfrm>
          <a:prstGeom prst="rect">
            <a:avLst/>
          </a:prstGeom>
        </p:spPr>
      </p:pic>
      <p:pic>
        <p:nvPicPr>
          <p:cNvPr id="10" name="Picture 9">
            <a:extLst>
              <a:ext uri="{FF2B5EF4-FFF2-40B4-BE49-F238E27FC236}">
                <a16:creationId xmlns:a16="http://schemas.microsoft.com/office/drawing/2014/main" xmlns="" id="{A4E393D9-F6C3-094E-87F4-E3002CFA04F7}"/>
              </a:ext>
            </a:extLst>
          </p:cNvPr>
          <p:cNvPicPr>
            <a:picLocks noChangeAspect="1"/>
          </p:cNvPicPr>
          <p:nvPr/>
        </p:nvPicPr>
        <p:blipFill rotWithShape="1">
          <a:blip r:embed="rId6"/>
          <a:srcRect b="49921"/>
          <a:stretch/>
        </p:blipFill>
        <p:spPr>
          <a:xfrm>
            <a:off x="1451579" y="4329113"/>
            <a:ext cx="2787744" cy="1592113"/>
          </a:xfrm>
          <a:prstGeom prst="rect">
            <a:avLst/>
          </a:prstGeom>
        </p:spPr>
      </p:pic>
    </p:spTree>
    <p:extLst>
      <p:ext uri="{BB962C8B-B14F-4D97-AF65-F5344CB8AC3E}">
        <p14:creationId xmlns:p14="http://schemas.microsoft.com/office/powerpoint/2010/main" val="36811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B05F3-8DA0-6C47-A1B6-C4B9C164605D}"/>
              </a:ext>
            </a:extLst>
          </p:cNvPr>
          <p:cNvSpPr>
            <a:spLocks noGrp="1"/>
          </p:cNvSpPr>
          <p:nvPr>
            <p:ph type="ctrTitle"/>
          </p:nvPr>
        </p:nvSpPr>
        <p:spPr/>
        <p:txBody>
          <a:bodyPr/>
          <a:lstStyle/>
          <a:p>
            <a:pPr algn="ctr"/>
            <a:r>
              <a:rPr lang="en-US" dirty="0"/>
              <a:t>MAKING THE CORK ZIPPER BAG</a:t>
            </a:r>
          </a:p>
        </p:txBody>
      </p:sp>
      <p:sp>
        <p:nvSpPr>
          <p:cNvPr id="5" name="Subtitle 4">
            <a:extLst>
              <a:ext uri="{FF2B5EF4-FFF2-40B4-BE49-F238E27FC236}">
                <a16:creationId xmlns:a16="http://schemas.microsoft.com/office/drawing/2014/main" xmlns="" id="{730AD96B-909E-3B45-B227-B622F9F5C4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985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746EDE4-8031-1741-BD89-EF47801E67A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55F00288-9583-7748-A187-2A15C8D03D9A}"/>
              </a:ext>
            </a:extLst>
          </p:cNvPr>
          <p:cNvSpPr txBox="1"/>
          <p:nvPr/>
        </p:nvSpPr>
        <p:spPr>
          <a:xfrm>
            <a:off x="2814637" y="1743074"/>
            <a:ext cx="2728912" cy="830997"/>
          </a:xfrm>
          <a:prstGeom prst="rect">
            <a:avLst/>
          </a:prstGeom>
          <a:noFill/>
        </p:spPr>
        <p:txBody>
          <a:bodyPr wrap="square" rtlCol="0">
            <a:spAutoFit/>
          </a:bodyPr>
          <a:lstStyle/>
          <a:p>
            <a:r>
              <a:rPr lang="en-US" sz="2400" b="1" dirty="0">
                <a:solidFill>
                  <a:schemeClr val="bg1"/>
                </a:solidFill>
              </a:rPr>
              <a:t>Lining – 2 pieces</a:t>
            </a:r>
          </a:p>
          <a:p>
            <a:r>
              <a:rPr lang="en-US" sz="2400" b="1" dirty="0">
                <a:solidFill>
                  <a:schemeClr val="bg1"/>
                </a:solidFill>
              </a:rPr>
              <a:t>10”x 7”</a:t>
            </a:r>
          </a:p>
        </p:txBody>
      </p:sp>
      <p:sp>
        <p:nvSpPr>
          <p:cNvPr id="5" name="TextBox 4">
            <a:extLst>
              <a:ext uri="{FF2B5EF4-FFF2-40B4-BE49-F238E27FC236}">
                <a16:creationId xmlns:a16="http://schemas.microsoft.com/office/drawing/2014/main" xmlns="" id="{42819956-61A4-A240-8C12-364F7E4069FA}"/>
              </a:ext>
            </a:extLst>
          </p:cNvPr>
          <p:cNvSpPr txBox="1"/>
          <p:nvPr/>
        </p:nvSpPr>
        <p:spPr>
          <a:xfrm>
            <a:off x="7715249" y="1743074"/>
            <a:ext cx="2714625" cy="830997"/>
          </a:xfrm>
          <a:prstGeom prst="rect">
            <a:avLst/>
          </a:prstGeom>
          <a:noFill/>
        </p:spPr>
        <p:txBody>
          <a:bodyPr wrap="square" rtlCol="0">
            <a:spAutoFit/>
          </a:bodyPr>
          <a:lstStyle/>
          <a:p>
            <a:r>
              <a:rPr lang="en-US" sz="2400" b="1" dirty="0"/>
              <a:t>Cork – 2 pieces</a:t>
            </a:r>
          </a:p>
          <a:p>
            <a:r>
              <a:rPr lang="en-US" sz="2400" b="1" dirty="0"/>
              <a:t>10” x 7”</a:t>
            </a:r>
          </a:p>
        </p:txBody>
      </p:sp>
      <p:sp>
        <p:nvSpPr>
          <p:cNvPr id="6" name="TextBox 5">
            <a:extLst>
              <a:ext uri="{FF2B5EF4-FFF2-40B4-BE49-F238E27FC236}">
                <a16:creationId xmlns:a16="http://schemas.microsoft.com/office/drawing/2014/main" xmlns="" id="{1BD3FC80-1572-1246-80F8-BD08AD552EC5}"/>
              </a:ext>
            </a:extLst>
          </p:cNvPr>
          <p:cNvSpPr txBox="1"/>
          <p:nvPr/>
        </p:nvSpPr>
        <p:spPr>
          <a:xfrm>
            <a:off x="6929437" y="615523"/>
            <a:ext cx="3686176" cy="461665"/>
          </a:xfrm>
          <a:prstGeom prst="rect">
            <a:avLst/>
          </a:prstGeom>
          <a:noFill/>
        </p:spPr>
        <p:txBody>
          <a:bodyPr wrap="square" rtlCol="0">
            <a:spAutoFit/>
          </a:bodyPr>
          <a:lstStyle/>
          <a:p>
            <a:r>
              <a:rPr lang="en-US" sz="2400" b="1" dirty="0">
                <a:solidFill>
                  <a:schemeClr val="bg1"/>
                </a:solidFill>
              </a:rPr>
              <a:t>Zipper --  9” or longer</a:t>
            </a:r>
          </a:p>
        </p:txBody>
      </p:sp>
      <p:sp>
        <p:nvSpPr>
          <p:cNvPr id="7" name="TextBox 6">
            <a:extLst>
              <a:ext uri="{FF2B5EF4-FFF2-40B4-BE49-F238E27FC236}">
                <a16:creationId xmlns:a16="http://schemas.microsoft.com/office/drawing/2014/main" xmlns="" id="{2E503E2B-5DEB-EE4E-8C71-1D5B2C491230}"/>
              </a:ext>
            </a:extLst>
          </p:cNvPr>
          <p:cNvSpPr txBox="1"/>
          <p:nvPr/>
        </p:nvSpPr>
        <p:spPr>
          <a:xfrm>
            <a:off x="2814637" y="384691"/>
            <a:ext cx="3114675" cy="830997"/>
          </a:xfrm>
          <a:prstGeom prst="rect">
            <a:avLst/>
          </a:prstGeom>
          <a:noFill/>
        </p:spPr>
        <p:txBody>
          <a:bodyPr wrap="square" rtlCol="0">
            <a:spAutoFit/>
          </a:bodyPr>
          <a:lstStyle/>
          <a:p>
            <a:r>
              <a:rPr lang="en-US" sz="2400" b="1" dirty="0">
                <a:solidFill>
                  <a:schemeClr val="bg1"/>
                </a:solidFill>
              </a:rPr>
              <a:t>Zipper Tabs – 1piece</a:t>
            </a:r>
          </a:p>
          <a:p>
            <a:r>
              <a:rPr lang="en-US" sz="2400" b="1" dirty="0">
                <a:solidFill>
                  <a:schemeClr val="bg1"/>
                </a:solidFill>
              </a:rPr>
              <a:t>2.5” x 3”</a:t>
            </a:r>
          </a:p>
        </p:txBody>
      </p:sp>
    </p:spTree>
    <p:extLst>
      <p:ext uri="{BB962C8B-B14F-4D97-AF65-F5344CB8AC3E}">
        <p14:creationId xmlns:p14="http://schemas.microsoft.com/office/powerpoint/2010/main" val="2749670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AD889-1903-F146-8E9A-6DB1F7280734}"/>
              </a:ext>
            </a:extLst>
          </p:cNvPr>
          <p:cNvSpPr>
            <a:spLocks noGrp="1"/>
          </p:cNvSpPr>
          <p:nvPr>
            <p:ph type="title"/>
          </p:nvPr>
        </p:nvSpPr>
        <p:spPr/>
        <p:txBody>
          <a:bodyPr/>
          <a:lstStyle/>
          <a:p>
            <a:r>
              <a:rPr lang="en-US" b="1" dirty="0"/>
              <a:t>Making the Zipper </a:t>
            </a:r>
            <a:r>
              <a:rPr lang="en-US" b="1" dirty="0" err="1"/>
              <a:t>TabS</a:t>
            </a:r>
            <a:endParaRPr lang="en-US" b="1" dirty="0"/>
          </a:p>
        </p:txBody>
      </p:sp>
      <p:pic>
        <p:nvPicPr>
          <p:cNvPr id="5" name="Content Placeholder 4">
            <a:extLst>
              <a:ext uri="{FF2B5EF4-FFF2-40B4-BE49-F238E27FC236}">
                <a16:creationId xmlns:a16="http://schemas.microsoft.com/office/drawing/2014/main" xmlns="" id="{BEDCE9AB-6F0E-9243-AC35-CC982223C5AC}"/>
              </a:ext>
            </a:extLst>
          </p:cNvPr>
          <p:cNvPicPr>
            <a:picLocks noGrp="1" noChangeAspect="1"/>
          </p:cNvPicPr>
          <p:nvPr>
            <p:ph idx="1"/>
          </p:nvPr>
        </p:nvPicPr>
        <p:blipFill>
          <a:blip r:embed="rId2"/>
          <a:stretch>
            <a:fillRect/>
          </a:stretch>
        </p:blipFill>
        <p:spPr>
          <a:xfrm rot="16200000">
            <a:off x="1023590" y="2787011"/>
            <a:ext cx="2037044" cy="3646737"/>
          </a:xfrm>
        </p:spPr>
      </p:pic>
      <p:pic>
        <p:nvPicPr>
          <p:cNvPr id="7" name="Picture 6">
            <a:extLst>
              <a:ext uri="{FF2B5EF4-FFF2-40B4-BE49-F238E27FC236}">
                <a16:creationId xmlns:a16="http://schemas.microsoft.com/office/drawing/2014/main" xmlns="" id="{E77A43E5-6AF1-FC43-934F-D029A8922B2F}"/>
              </a:ext>
            </a:extLst>
          </p:cNvPr>
          <p:cNvPicPr>
            <a:picLocks noChangeAspect="1"/>
          </p:cNvPicPr>
          <p:nvPr/>
        </p:nvPicPr>
        <p:blipFill>
          <a:blip r:embed="rId3"/>
          <a:stretch>
            <a:fillRect/>
          </a:stretch>
        </p:blipFill>
        <p:spPr>
          <a:xfrm>
            <a:off x="4221956" y="3585790"/>
            <a:ext cx="3632199" cy="2043112"/>
          </a:xfrm>
          <a:prstGeom prst="rect">
            <a:avLst/>
          </a:prstGeom>
        </p:spPr>
      </p:pic>
      <p:pic>
        <p:nvPicPr>
          <p:cNvPr id="9" name="Picture 8">
            <a:extLst>
              <a:ext uri="{FF2B5EF4-FFF2-40B4-BE49-F238E27FC236}">
                <a16:creationId xmlns:a16="http://schemas.microsoft.com/office/drawing/2014/main" xmlns="" id="{93B0AE59-938C-9648-8C46-F60BFFDB489C}"/>
              </a:ext>
            </a:extLst>
          </p:cNvPr>
          <p:cNvPicPr>
            <a:picLocks noChangeAspect="1"/>
          </p:cNvPicPr>
          <p:nvPr/>
        </p:nvPicPr>
        <p:blipFill>
          <a:blip r:embed="rId4"/>
          <a:stretch>
            <a:fillRect/>
          </a:stretch>
        </p:blipFill>
        <p:spPr>
          <a:xfrm>
            <a:off x="8210630" y="3585790"/>
            <a:ext cx="3621414" cy="2037045"/>
          </a:xfrm>
          <a:prstGeom prst="rect">
            <a:avLst/>
          </a:prstGeom>
        </p:spPr>
      </p:pic>
      <p:sp>
        <p:nvSpPr>
          <p:cNvPr id="11" name="Content Placeholder 2">
            <a:extLst>
              <a:ext uri="{FF2B5EF4-FFF2-40B4-BE49-F238E27FC236}">
                <a16:creationId xmlns:a16="http://schemas.microsoft.com/office/drawing/2014/main" xmlns="" id="{76AECAD9-FC71-C84B-903D-11B63C092002}"/>
              </a:ext>
            </a:extLst>
          </p:cNvPr>
          <p:cNvSpPr txBox="1">
            <a:spLocks/>
          </p:cNvSpPr>
          <p:nvPr/>
        </p:nvSpPr>
        <p:spPr>
          <a:xfrm>
            <a:off x="1451579" y="2015732"/>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Press 2.5” x 3” fabric in half along 3” side to form a 1.25” x 3 “ folded piece</a:t>
            </a:r>
          </a:p>
          <a:p>
            <a:r>
              <a:rPr lang="en-US" dirty="0"/>
              <a:t>Open and press raw edges to meet center crease.  </a:t>
            </a:r>
          </a:p>
          <a:p>
            <a:r>
              <a:rPr lang="en-US" dirty="0"/>
              <a:t>Press in half lengthwise again.  </a:t>
            </a:r>
          </a:p>
        </p:txBody>
      </p:sp>
    </p:spTree>
    <p:extLst>
      <p:ext uri="{BB962C8B-B14F-4D97-AF65-F5344CB8AC3E}">
        <p14:creationId xmlns:p14="http://schemas.microsoft.com/office/powerpoint/2010/main" val="370486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AD889-1903-F146-8E9A-6DB1F7280734}"/>
              </a:ext>
            </a:extLst>
          </p:cNvPr>
          <p:cNvSpPr>
            <a:spLocks noGrp="1"/>
          </p:cNvSpPr>
          <p:nvPr>
            <p:ph type="title"/>
          </p:nvPr>
        </p:nvSpPr>
        <p:spPr/>
        <p:txBody>
          <a:bodyPr/>
          <a:lstStyle/>
          <a:p>
            <a:r>
              <a:rPr lang="en-US" b="1" dirty="0"/>
              <a:t>Added TABS to the  Zipper </a:t>
            </a:r>
            <a:br>
              <a:rPr lang="en-US" b="1" dirty="0"/>
            </a:br>
            <a:r>
              <a:rPr lang="en-US" b="1" dirty="0"/>
              <a:t>(It SHOULD BE 9 inches total WITH TABS)</a:t>
            </a:r>
          </a:p>
        </p:txBody>
      </p:sp>
      <p:sp>
        <p:nvSpPr>
          <p:cNvPr id="11" name="Content Placeholder 2">
            <a:extLst>
              <a:ext uri="{FF2B5EF4-FFF2-40B4-BE49-F238E27FC236}">
                <a16:creationId xmlns:a16="http://schemas.microsoft.com/office/drawing/2014/main" xmlns="" id="{76AECAD9-FC71-C84B-903D-11B63C092002}"/>
              </a:ext>
            </a:extLst>
          </p:cNvPr>
          <p:cNvSpPr txBox="1">
            <a:spLocks/>
          </p:cNvSpPr>
          <p:nvPr/>
        </p:nvSpPr>
        <p:spPr>
          <a:xfrm>
            <a:off x="1451579" y="2015732"/>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Cut in tab half, creating two 1.5” pieces.</a:t>
            </a:r>
          </a:p>
          <a:p>
            <a:r>
              <a:rPr lang="en-US" dirty="0"/>
              <a:t>Place end of zipper inside fold of fabric tab.  Fold fabric down and over zipper end.</a:t>
            </a:r>
          </a:p>
          <a:p>
            <a:r>
              <a:rPr lang="en-US" dirty="0"/>
              <a:t>Topstitch tab close to the inner edge of fabric.   Repeat at other end of zipper.</a:t>
            </a:r>
          </a:p>
        </p:txBody>
      </p:sp>
      <p:pic>
        <p:nvPicPr>
          <p:cNvPr id="4" name="Picture 3">
            <a:extLst>
              <a:ext uri="{FF2B5EF4-FFF2-40B4-BE49-F238E27FC236}">
                <a16:creationId xmlns:a16="http://schemas.microsoft.com/office/drawing/2014/main" xmlns="" id="{DCFA5A96-8FFD-F94E-AC8A-59C096C9CDBE}"/>
              </a:ext>
            </a:extLst>
          </p:cNvPr>
          <p:cNvPicPr>
            <a:picLocks noChangeAspect="1"/>
          </p:cNvPicPr>
          <p:nvPr/>
        </p:nvPicPr>
        <p:blipFill>
          <a:blip r:embed="rId2"/>
          <a:stretch>
            <a:fillRect/>
          </a:stretch>
        </p:blipFill>
        <p:spPr>
          <a:xfrm>
            <a:off x="406020" y="3585790"/>
            <a:ext cx="3622593" cy="2037709"/>
          </a:xfrm>
          <a:prstGeom prst="rect">
            <a:avLst/>
          </a:prstGeom>
        </p:spPr>
      </p:pic>
      <p:pic>
        <p:nvPicPr>
          <p:cNvPr id="12" name="Content Placeholder 11">
            <a:extLst>
              <a:ext uri="{FF2B5EF4-FFF2-40B4-BE49-F238E27FC236}">
                <a16:creationId xmlns:a16="http://schemas.microsoft.com/office/drawing/2014/main" xmlns="" id="{B3269622-76BF-564F-BA0A-DA1F2E3DA02A}"/>
              </a:ext>
            </a:extLst>
          </p:cNvPr>
          <p:cNvPicPr>
            <a:picLocks noGrp="1" noChangeAspect="1"/>
          </p:cNvPicPr>
          <p:nvPr>
            <p:ph idx="1"/>
          </p:nvPr>
        </p:nvPicPr>
        <p:blipFill>
          <a:blip r:embed="rId3"/>
          <a:stretch>
            <a:fillRect/>
          </a:stretch>
        </p:blipFill>
        <p:spPr>
          <a:xfrm>
            <a:off x="4273312" y="3586372"/>
            <a:ext cx="3621559" cy="2037127"/>
          </a:xfrm>
        </p:spPr>
      </p:pic>
      <p:pic>
        <p:nvPicPr>
          <p:cNvPr id="14" name="Picture 13">
            <a:extLst>
              <a:ext uri="{FF2B5EF4-FFF2-40B4-BE49-F238E27FC236}">
                <a16:creationId xmlns:a16="http://schemas.microsoft.com/office/drawing/2014/main" xmlns="" id="{682A9FC9-C4E6-154D-9689-F1DA9AD6D887}"/>
              </a:ext>
            </a:extLst>
          </p:cNvPr>
          <p:cNvPicPr>
            <a:picLocks noChangeAspect="1"/>
          </p:cNvPicPr>
          <p:nvPr/>
        </p:nvPicPr>
        <p:blipFill>
          <a:blip r:embed="rId4"/>
          <a:stretch>
            <a:fillRect/>
          </a:stretch>
        </p:blipFill>
        <p:spPr>
          <a:xfrm>
            <a:off x="8139571" y="3585790"/>
            <a:ext cx="3622594" cy="2037709"/>
          </a:xfrm>
          <a:prstGeom prst="rect">
            <a:avLst/>
          </a:prstGeom>
        </p:spPr>
      </p:pic>
    </p:spTree>
    <p:extLst>
      <p:ext uri="{BB962C8B-B14F-4D97-AF65-F5344CB8AC3E}">
        <p14:creationId xmlns:p14="http://schemas.microsoft.com/office/powerpoint/2010/main" val="44062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AD889-1903-F146-8E9A-6DB1F7280734}"/>
              </a:ext>
            </a:extLst>
          </p:cNvPr>
          <p:cNvSpPr>
            <a:spLocks noGrp="1"/>
          </p:cNvSpPr>
          <p:nvPr>
            <p:ph type="title"/>
          </p:nvPr>
        </p:nvSpPr>
        <p:spPr/>
        <p:txBody>
          <a:bodyPr/>
          <a:lstStyle/>
          <a:p>
            <a:r>
              <a:rPr lang="en-US" b="1" dirty="0"/>
              <a:t>Sewing the Bag</a:t>
            </a:r>
          </a:p>
        </p:txBody>
      </p:sp>
      <p:sp>
        <p:nvSpPr>
          <p:cNvPr id="11" name="Content Placeholder 2">
            <a:extLst>
              <a:ext uri="{FF2B5EF4-FFF2-40B4-BE49-F238E27FC236}">
                <a16:creationId xmlns:a16="http://schemas.microsoft.com/office/drawing/2014/main" xmlns="" id="{76AECAD9-FC71-C84B-903D-11B63C092002}"/>
              </a:ext>
            </a:extLst>
          </p:cNvPr>
          <p:cNvSpPr txBox="1">
            <a:spLocks/>
          </p:cNvSpPr>
          <p:nvPr/>
        </p:nvSpPr>
        <p:spPr>
          <a:xfrm>
            <a:off x="1451579" y="2018763"/>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Trim zipper tabs to match the width of zipper.  Repeat at other end of zipper.</a:t>
            </a:r>
          </a:p>
          <a:p>
            <a:r>
              <a:rPr lang="en-US" dirty="0"/>
              <a:t>Place zipper and one lining piece right side up, aligning the top raw edges.   Zipper should be centered on the fabric with </a:t>
            </a:r>
            <a:r>
              <a:rPr lang="en-US" b="1" dirty="0"/>
              <a:t>½” of space on each side.  </a:t>
            </a:r>
            <a:r>
              <a:rPr lang="en-US" dirty="0"/>
              <a:t>Using zipper foot, baste along top 1/8” from top edge.</a:t>
            </a:r>
            <a:endParaRPr lang="en-US" b="1" dirty="0"/>
          </a:p>
          <a:p>
            <a:endParaRPr lang="en-US" dirty="0"/>
          </a:p>
        </p:txBody>
      </p:sp>
      <p:pic>
        <p:nvPicPr>
          <p:cNvPr id="5" name="Picture 4">
            <a:extLst>
              <a:ext uri="{FF2B5EF4-FFF2-40B4-BE49-F238E27FC236}">
                <a16:creationId xmlns:a16="http://schemas.microsoft.com/office/drawing/2014/main" xmlns="" id="{77C56B77-74C2-1C47-AAF9-9FCCDCCDAC7F}"/>
              </a:ext>
            </a:extLst>
          </p:cNvPr>
          <p:cNvPicPr>
            <a:picLocks noChangeAspect="1"/>
          </p:cNvPicPr>
          <p:nvPr/>
        </p:nvPicPr>
        <p:blipFill>
          <a:blip r:embed="rId2"/>
          <a:stretch>
            <a:fillRect/>
          </a:stretch>
        </p:blipFill>
        <p:spPr>
          <a:xfrm>
            <a:off x="2273773" y="3744069"/>
            <a:ext cx="3709422" cy="2072060"/>
          </a:xfrm>
          <a:prstGeom prst="rect">
            <a:avLst/>
          </a:prstGeom>
        </p:spPr>
      </p:pic>
      <p:pic>
        <p:nvPicPr>
          <p:cNvPr id="9" name="Content Placeholder 8">
            <a:extLst>
              <a:ext uri="{FF2B5EF4-FFF2-40B4-BE49-F238E27FC236}">
                <a16:creationId xmlns:a16="http://schemas.microsoft.com/office/drawing/2014/main" xmlns="" id="{E8202D4C-A2EC-0E4C-B485-217AD19B509C}"/>
              </a:ext>
            </a:extLst>
          </p:cNvPr>
          <p:cNvPicPr>
            <a:picLocks noGrp="1" noChangeAspect="1"/>
          </p:cNvPicPr>
          <p:nvPr>
            <p:ph idx="1"/>
          </p:nvPr>
        </p:nvPicPr>
        <p:blipFill>
          <a:blip r:embed="rId3"/>
          <a:stretch>
            <a:fillRect/>
          </a:stretch>
        </p:blipFill>
        <p:spPr>
          <a:xfrm>
            <a:off x="6805389" y="3733620"/>
            <a:ext cx="3631170" cy="2042533"/>
          </a:xfrm>
        </p:spPr>
      </p:pic>
      <p:sp>
        <p:nvSpPr>
          <p:cNvPr id="15" name="Down Arrow 14">
            <a:extLst>
              <a:ext uri="{FF2B5EF4-FFF2-40B4-BE49-F238E27FC236}">
                <a16:creationId xmlns:a16="http://schemas.microsoft.com/office/drawing/2014/main" xmlns="" id="{94057E2B-566B-1E47-B866-D312ADFDF122}"/>
              </a:ext>
            </a:extLst>
          </p:cNvPr>
          <p:cNvSpPr/>
          <p:nvPr/>
        </p:nvSpPr>
        <p:spPr>
          <a:xfrm rot="2734552">
            <a:off x="9982034" y="3434701"/>
            <a:ext cx="685800" cy="925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xmlns="" id="{C7D6848B-5A83-4E4D-8035-7CA1E95FA875}"/>
              </a:ext>
            </a:extLst>
          </p:cNvPr>
          <p:cNvSpPr/>
          <p:nvPr/>
        </p:nvSpPr>
        <p:spPr>
          <a:xfrm rot="18072933">
            <a:off x="6213767" y="3491109"/>
            <a:ext cx="685800" cy="925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078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6E4B23-CFF8-EE49-894D-C92B7C46A9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7090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1621267884.mp4">
            <a:hlinkClick r:id="" action="ppaction://media"/>
            <a:extLst>
              <a:ext uri="{FF2B5EF4-FFF2-40B4-BE49-F238E27FC236}">
                <a16:creationId xmlns:a16="http://schemas.microsoft.com/office/drawing/2014/main" xmlns="" id="{1D8946AB-6AEC-A24A-8C04-5BB17D9A7CCC}"/>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6170696" y="2339600"/>
            <a:ext cx="5896724" cy="3316288"/>
          </a:xfrm>
        </p:spPr>
      </p:pic>
      <p:sp>
        <p:nvSpPr>
          <p:cNvPr id="11" name="Content Placeholder 2">
            <a:extLst>
              <a:ext uri="{FF2B5EF4-FFF2-40B4-BE49-F238E27FC236}">
                <a16:creationId xmlns:a16="http://schemas.microsoft.com/office/drawing/2014/main" xmlns="" id="{76AECAD9-FC71-C84B-903D-11B63C092002}"/>
              </a:ext>
            </a:extLst>
          </p:cNvPr>
          <p:cNvSpPr txBox="1">
            <a:spLocks/>
          </p:cNvSpPr>
          <p:nvPr/>
        </p:nvSpPr>
        <p:spPr>
          <a:xfrm>
            <a:off x="1451579" y="547131"/>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Place exterior cork right side down and align with raw edges of other piece.   You may want to use wonder clips to hold pieces together..  </a:t>
            </a:r>
          </a:p>
          <a:p>
            <a:r>
              <a:rPr lang="en-US" dirty="0"/>
              <a:t>Using zipper foot, sew a seam close to the zipper teeth.</a:t>
            </a:r>
          </a:p>
        </p:txBody>
      </p:sp>
      <p:pic>
        <p:nvPicPr>
          <p:cNvPr id="4" name="Picture 3">
            <a:extLst>
              <a:ext uri="{FF2B5EF4-FFF2-40B4-BE49-F238E27FC236}">
                <a16:creationId xmlns:a16="http://schemas.microsoft.com/office/drawing/2014/main" xmlns="" id="{14F02C75-B3A9-BE4D-A8D5-B44BA87D055F}"/>
              </a:ext>
            </a:extLst>
          </p:cNvPr>
          <p:cNvPicPr>
            <a:picLocks noChangeAspect="1"/>
          </p:cNvPicPr>
          <p:nvPr/>
        </p:nvPicPr>
        <p:blipFill>
          <a:blip r:embed="rId5"/>
          <a:stretch>
            <a:fillRect/>
          </a:stretch>
        </p:blipFill>
        <p:spPr>
          <a:xfrm>
            <a:off x="-10677" y="2339600"/>
            <a:ext cx="5895624" cy="3316288"/>
          </a:xfrm>
          <a:prstGeom prst="rect">
            <a:avLst/>
          </a:prstGeom>
        </p:spPr>
      </p:pic>
    </p:spTree>
    <p:extLst>
      <p:ext uri="{BB962C8B-B14F-4D97-AF65-F5344CB8AC3E}">
        <p14:creationId xmlns:p14="http://schemas.microsoft.com/office/powerpoint/2010/main" val="394379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8C67BD2A-CD92-0346-BACA-B3DAEB2C4A12}"/>
              </a:ext>
            </a:extLst>
          </p:cNvPr>
          <p:cNvSpPr txBox="1">
            <a:spLocks/>
          </p:cNvSpPr>
          <p:nvPr/>
        </p:nvSpPr>
        <p:spPr>
          <a:xfrm>
            <a:off x="1451579" y="547131"/>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Open cork and lining fabric away from zipper, putting wrong sides together.  Finger press.</a:t>
            </a:r>
          </a:p>
          <a:p>
            <a:endParaRPr lang="en-US" dirty="0"/>
          </a:p>
          <a:p>
            <a:endParaRPr lang="en-US" dirty="0"/>
          </a:p>
          <a:p>
            <a:endParaRPr lang="en-US" dirty="0"/>
          </a:p>
          <a:p>
            <a:endParaRPr lang="en-US" dirty="0"/>
          </a:p>
          <a:p>
            <a:r>
              <a:rPr lang="en-US" dirty="0"/>
              <a:t>Top stich thru all layers.</a:t>
            </a:r>
          </a:p>
          <a:p>
            <a:endParaRPr lang="en-US" dirty="0"/>
          </a:p>
          <a:p>
            <a:endParaRPr lang="en-US" dirty="0"/>
          </a:p>
        </p:txBody>
      </p:sp>
      <p:pic>
        <p:nvPicPr>
          <p:cNvPr id="4" name="Picture 3">
            <a:extLst>
              <a:ext uri="{FF2B5EF4-FFF2-40B4-BE49-F238E27FC236}">
                <a16:creationId xmlns:a16="http://schemas.microsoft.com/office/drawing/2014/main" xmlns="" id="{9B3F0AEA-326C-ED49-A33B-EF42837F2F7B}"/>
              </a:ext>
            </a:extLst>
          </p:cNvPr>
          <p:cNvPicPr>
            <a:picLocks noChangeAspect="1"/>
          </p:cNvPicPr>
          <p:nvPr/>
        </p:nvPicPr>
        <p:blipFill>
          <a:blip r:embed="rId2"/>
          <a:stretch>
            <a:fillRect/>
          </a:stretch>
        </p:blipFill>
        <p:spPr>
          <a:xfrm>
            <a:off x="6698350" y="3604111"/>
            <a:ext cx="3833811" cy="2156519"/>
          </a:xfrm>
          <a:prstGeom prst="rect">
            <a:avLst/>
          </a:prstGeom>
        </p:spPr>
      </p:pic>
      <p:pic>
        <p:nvPicPr>
          <p:cNvPr id="6" name="Picture 5">
            <a:extLst>
              <a:ext uri="{FF2B5EF4-FFF2-40B4-BE49-F238E27FC236}">
                <a16:creationId xmlns:a16="http://schemas.microsoft.com/office/drawing/2014/main" xmlns="" id="{F696D5FA-F6EF-834B-AAB8-E46381D64A5A}"/>
              </a:ext>
            </a:extLst>
          </p:cNvPr>
          <p:cNvPicPr>
            <a:picLocks noChangeAspect="1"/>
          </p:cNvPicPr>
          <p:nvPr/>
        </p:nvPicPr>
        <p:blipFill>
          <a:blip r:embed="rId3"/>
          <a:stretch>
            <a:fillRect/>
          </a:stretch>
        </p:blipFill>
        <p:spPr>
          <a:xfrm>
            <a:off x="4297065" y="1122294"/>
            <a:ext cx="3389610" cy="1906656"/>
          </a:xfrm>
          <a:prstGeom prst="rect">
            <a:avLst/>
          </a:prstGeom>
        </p:spPr>
      </p:pic>
      <p:pic>
        <p:nvPicPr>
          <p:cNvPr id="8" name="Picture 7">
            <a:extLst>
              <a:ext uri="{FF2B5EF4-FFF2-40B4-BE49-F238E27FC236}">
                <a16:creationId xmlns:a16="http://schemas.microsoft.com/office/drawing/2014/main" xmlns="" id="{93B65C6E-532F-A14A-98A5-4A68B1E532A8}"/>
              </a:ext>
            </a:extLst>
          </p:cNvPr>
          <p:cNvPicPr>
            <a:picLocks noChangeAspect="1"/>
          </p:cNvPicPr>
          <p:nvPr/>
        </p:nvPicPr>
        <p:blipFill>
          <a:blip r:embed="rId4"/>
          <a:stretch>
            <a:fillRect/>
          </a:stretch>
        </p:blipFill>
        <p:spPr>
          <a:xfrm>
            <a:off x="2158059" y="3604111"/>
            <a:ext cx="3833811" cy="2156519"/>
          </a:xfrm>
          <a:prstGeom prst="rect">
            <a:avLst/>
          </a:prstGeom>
        </p:spPr>
      </p:pic>
    </p:spTree>
    <p:extLst>
      <p:ext uri="{BB962C8B-B14F-4D97-AF65-F5344CB8AC3E}">
        <p14:creationId xmlns:p14="http://schemas.microsoft.com/office/powerpoint/2010/main" val="216951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77450B92-2977-D847-94B0-B87BCBB08C7E}"/>
              </a:ext>
            </a:extLst>
          </p:cNvPr>
          <p:cNvSpPr txBox="1">
            <a:spLocks/>
          </p:cNvSpPr>
          <p:nvPr/>
        </p:nvSpPr>
        <p:spPr>
          <a:xfrm>
            <a:off x="1451579" y="547131"/>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Place finished section from previous step on top of remaining piece of lining.  Lining fabrics will face each other with right sides together.  Align top edges.   Using zipper foot, baste along top 1/8” from top edge.</a:t>
            </a:r>
          </a:p>
          <a:p>
            <a:r>
              <a:rPr lang="en-US" dirty="0"/>
              <a:t>Place remaining piece of cork right side down on top of finished section from previous step.  Align top edge.  Using zipper foot, sew a seam close to zipper teeth..</a:t>
            </a:r>
          </a:p>
          <a:p>
            <a:endParaRPr lang="en-US" dirty="0"/>
          </a:p>
          <a:p>
            <a:endParaRPr lang="en-US" dirty="0"/>
          </a:p>
        </p:txBody>
      </p:sp>
      <p:pic>
        <p:nvPicPr>
          <p:cNvPr id="4" name="Picture 3">
            <a:extLst>
              <a:ext uri="{FF2B5EF4-FFF2-40B4-BE49-F238E27FC236}">
                <a16:creationId xmlns:a16="http://schemas.microsoft.com/office/drawing/2014/main" xmlns="" id="{E75C4890-F3F9-334B-9C4A-4954EEC1AE3F}"/>
              </a:ext>
            </a:extLst>
          </p:cNvPr>
          <p:cNvPicPr>
            <a:picLocks noChangeAspect="1"/>
          </p:cNvPicPr>
          <p:nvPr/>
        </p:nvPicPr>
        <p:blipFill>
          <a:blip r:embed="rId2"/>
          <a:stretch>
            <a:fillRect/>
          </a:stretch>
        </p:blipFill>
        <p:spPr>
          <a:xfrm rot="16200000">
            <a:off x="7506134" y="1562444"/>
            <a:ext cx="3171101" cy="5676936"/>
          </a:xfrm>
          <a:prstGeom prst="rect">
            <a:avLst/>
          </a:prstGeom>
        </p:spPr>
      </p:pic>
      <p:pic>
        <p:nvPicPr>
          <p:cNvPr id="6" name="Picture 5">
            <a:extLst>
              <a:ext uri="{FF2B5EF4-FFF2-40B4-BE49-F238E27FC236}">
                <a16:creationId xmlns:a16="http://schemas.microsoft.com/office/drawing/2014/main" xmlns="" id="{C380FBF7-3F09-4B46-AF2C-599E3C02F1B2}"/>
              </a:ext>
            </a:extLst>
          </p:cNvPr>
          <p:cNvPicPr>
            <a:picLocks noChangeAspect="1"/>
          </p:cNvPicPr>
          <p:nvPr/>
        </p:nvPicPr>
        <p:blipFill>
          <a:blip r:embed="rId3"/>
          <a:stretch>
            <a:fillRect/>
          </a:stretch>
        </p:blipFill>
        <p:spPr>
          <a:xfrm rot="16200000">
            <a:off x="1501221" y="1568232"/>
            <a:ext cx="3166952" cy="5669509"/>
          </a:xfrm>
          <a:prstGeom prst="rect">
            <a:avLst/>
          </a:prstGeom>
        </p:spPr>
      </p:pic>
    </p:spTree>
    <p:extLst>
      <p:ext uri="{BB962C8B-B14F-4D97-AF65-F5344CB8AC3E}">
        <p14:creationId xmlns:p14="http://schemas.microsoft.com/office/powerpoint/2010/main" val="3692647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8C67BD2A-CD92-0346-BACA-B3DAEB2C4A12}"/>
              </a:ext>
            </a:extLst>
          </p:cNvPr>
          <p:cNvSpPr txBox="1">
            <a:spLocks/>
          </p:cNvSpPr>
          <p:nvPr/>
        </p:nvSpPr>
        <p:spPr>
          <a:xfrm>
            <a:off x="1451579" y="547131"/>
            <a:ext cx="9603275"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Open cork and lining fabric away from zipper, putting wrong sides together.  Finger press.</a:t>
            </a:r>
          </a:p>
          <a:p>
            <a:endParaRPr lang="en-US" dirty="0"/>
          </a:p>
          <a:p>
            <a:endParaRPr lang="en-US" dirty="0"/>
          </a:p>
          <a:p>
            <a:endParaRPr lang="en-US" dirty="0"/>
          </a:p>
          <a:p>
            <a:endParaRPr lang="en-US" dirty="0"/>
          </a:p>
          <a:p>
            <a:r>
              <a:rPr lang="en-US" dirty="0"/>
              <a:t>Top stich thru all layers.    Now OPEN ZIPPER AT LEAST 1/2 WAY</a:t>
            </a:r>
          </a:p>
          <a:p>
            <a:endParaRPr lang="en-US" dirty="0"/>
          </a:p>
          <a:p>
            <a:endParaRPr lang="en-US" dirty="0"/>
          </a:p>
        </p:txBody>
      </p:sp>
      <p:pic>
        <p:nvPicPr>
          <p:cNvPr id="5" name="Picture 4">
            <a:extLst>
              <a:ext uri="{FF2B5EF4-FFF2-40B4-BE49-F238E27FC236}">
                <a16:creationId xmlns:a16="http://schemas.microsoft.com/office/drawing/2014/main" xmlns="" id="{6A202CC7-A802-1148-8114-26EC85555C18}"/>
              </a:ext>
            </a:extLst>
          </p:cNvPr>
          <p:cNvPicPr>
            <a:picLocks noChangeAspect="1"/>
          </p:cNvPicPr>
          <p:nvPr/>
        </p:nvPicPr>
        <p:blipFill>
          <a:blip r:embed="rId2"/>
          <a:stretch>
            <a:fillRect/>
          </a:stretch>
        </p:blipFill>
        <p:spPr>
          <a:xfrm>
            <a:off x="4548214" y="1144720"/>
            <a:ext cx="3410004" cy="1918127"/>
          </a:xfrm>
          <a:prstGeom prst="rect">
            <a:avLst/>
          </a:prstGeom>
        </p:spPr>
      </p:pic>
      <p:pic>
        <p:nvPicPr>
          <p:cNvPr id="9" name="Picture 8">
            <a:extLst>
              <a:ext uri="{FF2B5EF4-FFF2-40B4-BE49-F238E27FC236}">
                <a16:creationId xmlns:a16="http://schemas.microsoft.com/office/drawing/2014/main" xmlns="" id="{836DB395-F93E-3C42-A179-0EA3E09569C5}"/>
              </a:ext>
            </a:extLst>
          </p:cNvPr>
          <p:cNvPicPr>
            <a:picLocks noChangeAspect="1"/>
          </p:cNvPicPr>
          <p:nvPr/>
        </p:nvPicPr>
        <p:blipFill>
          <a:blip r:embed="rId3"/>
          <a:stretch>
            <a:fillRect/>
          </a:stretch>
        </p:blipFill>
        <p:spPr>
          <a:xfrm>
            <a:off x="6375218" y="3467182"/>
            <a:ext cx="4043363" cy="2274392"/>
          </a:xfrm>
          <a:prstGeom prst="rect">
            <a:avLst/>
          </a:prstGeom>
        </p:spPr>
      </p:pic>
      <p:pic>
        <p:nvPicPr>
          <p:cNvPr id="11" name="Picture 10">
            <a:extLst>
              <a:ext uri="{FF2B5EF4-FFF2-40B4-BE49-F238E27FC236}">
                <a16:creationId xmlns:a16="http://schemas.microsoft.com/office/drawing/2014/main" xmlns="" id="{F74C4A81-7763-6947-86F7-E60CAF7CEE58}"/>
              </a:ext>
            </a:extLst>
          </p:cNvPr>
          <p:cNvPicPr>
            <a:picLocks noChangeAspect="1"/>
          </p:cNvPicPr>
          <p:nvPr/>
        </p:nvPicPr>
        <p:blipFill>
          <a:blip r:embed="rId4"/>
          <a:stretch>
            <a:fillRect/>
          </a:stretch>
        </p:blipFill>
        <p:spPr>
          <a:xfrm rot="16200000">
            <a:off x="2568559" y="2560258"/>
            <a:ext cx="2272508" cy="4068266"/>
          </a:xfrm>
          <a:prstGeom prst="rect">
            <a:avLst/>
          </a:prstGeom>
        </p:spPr>
      </p:pic>
    </p:spTree>
    <p:extLst>
      <p:ext uri="{BB962C8B-B14F-4D97-AF65-F5344CB8AC3E}">
        <p14:creationId xmlns:p14="http://schemas.microsoft.com/office/powerpoint/2010/main" val="374228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C29F53-B981-864C-BA40-2A8FCF8C35F2}"/>
              </a:ext>
            </a:extLst>
          </p:cNvPr>
          <p:cNvPicPr>
            <a:picLocks noChangeAspect="1"/>
          </p:cNvPicPr>
          <p:nvPr/>
        </p:nvPicPr>
        <p:blipFill>
          <a:blip r:embed="rId2"/>
          <a:stretch>
            <a:fillRect/>
          </a:stretch>
        </p:blipFill>
        <p:spPr>
          <a:xfrm>
            <a:off x="2314575" y="1628775"/>
            <a:ext cx="7670799" cy="4314824"/>
          </a:xfrm>
          <a:prstGeom prst="rect">
            <a:avLst/>
          </a:prstGeom>
        </p:spPr>
      </p:pic>
      <p:sp>
        <p:nvSpPr>
          <p:cNvPr id="5" name="Content Placeholder 2">
            <a:extLst>
              <a:ext uri="{FF2B5EF4-FFF2-40B4-BE49-F238E27FC236}">
                <a16:creationId xmlns:a16="http://schemas.microsoft.com/office/drawing/2014/main" xmlns="" id="{E4E04958-FB8A-B74B-992C-F212A172E40A}"/>
              </a:ext>
            </a:extLst>
          </p:cNvPr>
          <p:cNvSpPr txBox="1">
            <a:spLocks/>
          </p:cNvSpPr>
          <p:nvPr/>
        </p:nvSpPr>
        <p:spPr>
          <a:xfrm>
            <a:off x="328613" y="547131"/>
            <a:ext cx="10726241"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Ensure zipper is open at least ½ way.   Match cork to cork and lining to lining.  Finger press zipper tabs toward lining side.   Use wonder clips and pins to hold together.</a:t>
            </a:r>
          </a:p>
          <a:p>
            <a:endParaRPr lang="en-US" dirty="0"/>
          </a:p>
          <a:p>
            <a:endParaRPr lang="en-US" dirty="0"/>
          </a:p>
          <a:p>
            <a:endParaRPr lang="en-US" dirty="0"/>
          </a:p>
          <a:p>
            <a:pPr marL="0" indent="0">
              <a:buNone/>
            </a:pPr>
            <a:endParaRPr lang="en-US" dirty="0"/>
          </a:p>
          <a:p>
            <a:endParaRPr lang="en-US" dirty="0"/>
          </a:p>
        </p:txBody>
      </p:sp>
      <p:sp>
        <p:nvSpPr>
          <p:cNvPr id="6" name="TextBox 5">
            <a:extLst>
              <a:ext uri="{FF2B5EF4-FFF2-40B4-BE49-F238E27FC236}">
                <a16:creationId xmlns:a16="http://schemas.microsoft.com/office/drawing/2014/main" xmlns="" id="{614EAE93-27E3-B145-A833-04C3624CB16B}"/>
              </a:ext>
            </a:extLst>
          </p:cNvPr>
          <p:cNvSpPr txBox="1"/>
          <p:nvPr/>
        </p:nvSpPr>
        <p:spPr>
          <a:xfrm>
            <a:off x="4699793" y="4001175"/>
            <a:ext cx="2900362" cy="646331"/>
          </a:xfrm>
          <a:prstGeom prst="rect">
            <a:avLst/>
          </a:prstGeom>
          <a:noFill/>
        </p:spPr>
        <p:txBody>
          <a:bodyPr wrap="square" rtlCol="0">
            <a:spAutoFit/>
          </a:bodyPr>
          <a:lstStyle/>
          <a:p>
            <a:r>
              <a:rPr lang="en-US" b="1" dirty="0">
                <a:solidFill>
                  <a:schemeClr val="bg1"/>
                </a:solidFill>
              </a:rPr>
              <a:t>Mark a 4’’– 5” opening at bottom of lining</a:t>
            </a:r>
          </a:p>
        </p:txBody>
      </p:sp>
      <p:sp>
        <p:nvSpPr>
          <p:cNvPr id="7" name="Down Arrow 6">
            <a:extLst>
              <a:ext uri="{FF2B5EF4-FFF2-40B4-BE49-F238E27FC236}">
                <a16:creationId xmlns:a16="http://schemas.microsoft.com/office/drawing/2014/main" xmlns="" id="{633B8819-BBC2-B94F-8FF5-FDB8F38CBCC3}"/>
              </a:ext>
            </a:extLst>
          </p:cNvPr>
          <p:cNvSpPr/>
          <p:nvPr/>
        </p:nvSpPr>
        <p:spPr>
          <a:xfrm rot="2645871">
            <a:off x="6648273" y="4371611"/>
            <a:ext cx="585787" cy="1110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207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E4E04958-FB8A-B74B-992C-F212A172E40A}"/>
              </a:ext>
            </a:extLst>
          </p:cNvPr>
          <p:cNvSpPr txBox="1">
            <a:spLocks/>
          </p:cNvSpPr>
          <p:nvPr/>
        </p:nvSpPr>
        <p:spPr>
          <a:xfrm>
            <a:off x="328613" y="547131"/>
            <a:ext cx="10726241"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Sew around entire piece using approximately ½” seam…but leave the 4”-5” section at the bottom of the lining OPEN.   You need this hole to right side out the bag. </a:t>
            </a:r>
          </a:p>
          <a:p>
            <a:r>
              <a:rPr lang="en-US" dirty="0"/>
              <a:t> Be sure to catch the edge of the zipper tabs in the seam.  Use a hump jumper to sew over the bulk at the zipper tabs.   </a:t>
            </a:r>
          </a:p>
          <a:p>
            <a:pPr marL="0" indent="0">
              <a:buNone/>
            </a:pPr>
            <a:endParaRPr lang="en-US" dirty="0"/>
          </a:p>
          <a:p>
            <a:endParaRPr lang="en-US" dirty="0"/>
          </a:p>
        </p:txBody>
      </p:sp>
      <p:sp>
        <p:nvSpPr>
          <p:cNvPr id="6" name="TextBox 5">
            <a:extLst>
              <a:ext uri="{FF2B5EF4-FFF2-40B4-BE49-F238E27FC236}">
                <a16:creationId xmlns:a16="http://schemas.microsoft.com/office/drawing/2014/main" xmlns="" id="{614EAE93-27E3-B145-A833-04C3624CB16B}"/>
              </a:ext>
            </a:extLst>
          </p:cNvPr>
          <p:cNvSpPr txBox="1"/>
          <p:nvPr/>
        </p:nvSpPr>
        <p:spPr>
          <a:xfrm>
            <a:off x="4699793" y="4001175"/>
            <a:ext cx="2900362" cy="646331"/>
          </a:xfrm>
          <a:prstGeom prst="rect">
            <a:avLst/>
          </a:prstGeom>
          <a:noFill/>
        </p:spPr>
        <p:txBody>
          <a:bodyPr wrap="square" rtlCol="0">
            <a:spAutoFit/>
          </a:bodyPr>
          <a:lstStyle/>
          <a:p>
            <a:r>
              <a:rPr lang="en-US" b="1" dirty="0">
                <a:solidFill>
                  <a:schemeClr val="bg1"/>
                </a:solidFill>
              </a:rPr>
              <a:t>Mark a 4’’– 5” opening at bottom of lining</a:t>
            </a:r>
          </a:p>
        </p:txBody>
      </p:sp>
      <p:sp>
        <p:nvSpPr>
          <p:cNvPr id="7" name="Down Arrow 6">
            <a:extLst>
              <a:ext uri="{FF2B5EF4-FFF2-40B4-BE49-F238E27FC236}">
                <a16:creationId xmlns:a16="http://schemas.microsoft.com/office/drawing/2014/main" xmlns="" id="{633B8819-BBC2-B94F-8FF5-FDB8F38CBCC3}"/>
              </a:ext>
            </a:extLst>
          </p:cNvPr>
          <p:cNvSpPr/>
          <p:nvPr/>
        </p:nvSpPr>
        <p:spPr>
          <a:xfrm rot="2645871">
            <a:off x="6648273" y="4371611"/>
            <a:ext cx="585787" cy="1110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B2184269-9991-C34D-90F7-82385AFC8F9B}"/>
              </a:ext>
            </a:extLst>
          </p:cNvPr>
          <p:cNvPicPr>
            <a:picLocks noChangeAspect="1"/>
          </p:cNvPicPr>
          <p:nvPr/>
        </p:nvPicPr>
        <p:blipFill>
          <a:blip r:embed="rId2"/>
          <a:stretch>
            <a:fillRect/>
          </a:stretch>
        </p:blipFill>
        <p:spPr>
          <a:xfrm>
            <a:off x="2498476" y="2285236"/>
            <a:ext cx="6386513" cy="3592413"/>
          </a:xfrm>
          <a:prstGeom prst="rect">
            <a:avLst/>
          </a:prstGeom>
        </p:spPr>
      </p:pic>
    </p:spTree>
    <p:extLst>
      <p:ext uri="{BB962C8B-B14F-4D97-AF65-F5344CB8AC3E}">
        <p14:creationId xmlns:p14="http://schemas.microsoft.com/office/powerpoint/2010/main" val="62085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E4E04958-FB8A-B74B-992C-F212A172E40A}"/>
              </a:ext>
            </a:extLst>
          </p:cNvPr>
          <p:cNvSpPr txBox="1">
            <a:spLocks/>
          </p:cNvSpPr>
          <p:nvPr/>
        </p:nvSpPr>
        <p:spPr>
          <a:xfrm>
            <a:off x="4984935" y="547131"/>
            <a:ext cx="6069919"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Clip and taper corners.   Trim excess fabric and cork away from zipper tab area.    Right side out the bag.  </a:t>
            </a:r>
          </a:p>
          <a:p>
            <a:r>
              <a:rPr lang="en-US" dirty="0"/>
              <a:t>Tuck in seam allowance at the opening on the lining and top stitch closed.  Push lining to inside of bag.</a:t>
            </a:r>
          </a:p>
          <a:p>
            <a:pPr marL="0" indent="0">
              <a:buNone/>
            </a:pPr>
            <a:r>
              <a:rPr lang="en-US" dirty="0"/>
              <a:t> </a:t>
            </a:r>
          </a:p>
          <a:p>
            <a:pPr lvl="8"/>
            <a:endParaRPr lang="en-US" dirty="0"/>
          </a:p>
        </p:txBody>
      </p:sp>
      <p:pic>
        <p:nvPicPr>
          <p:cNvPr id="4" name="Picture 3">
            <a:extLst>
              <a:ext uri="{FF2B5EF4-FFF2-40B4-BE49-F238E27FC236}">
                <a16:creationId xmlns:a16="http://schemas.microsoft.com/office/drawing/2014/main" xmlns="" id="{4A40FA25-8AAE-F242-8374-D4CA7A478CF4}"/>
              </a:ext>
            </a:extLst>
          </p:cNvPr>
          <p:cNvPicPr>
            <a:picLocks noChangeAspect="1"/>
          </p:cNvPicPr>
          <p:nvPr/>
        </p:nvPicPr>
        <p:blipFill>
          <a:blip r:embed="rId2"/>
          <a:stretch>
            <a:fillRect/>
          </a:stretch>
        </p:blipFill>
        <p:spPr>
          <a:xfrm>
            <a:off x="5919841" y="2539427"/>
            <a:ext cx="5135013" cy="2888445"/>
          </a:xfrm>
          <a:prstGeom prst="rect">
            <a:avLst/>
          </a:prstGeom>
        </p:spPr>
      </p:pic>
      <p:pic>
        <p:nvPicPr>
          <p:cNvPr id="11" name="Picture 10">
            <a:extLst>
              <a:ext uri="{FF2B5EF4-FFF2-40B4-BE49-F238E27FC236}">
                <a16:creationId xmlns:a16="http://schemas.microsoft.com/office/drawing/2014/main" xmlns="" id="{A49A9917-99D5-844B-B1C8-D5ACD6F22284}"/>
              </a:ext>
            </a:extLst>
          </p:cNvPr>
          <p:cNvPicPr>
            <a:picLocks noChangeAspect="1"/>
          </p:cNvPicPr>
          <p:nvPr/>
        </p:nvPicPr>
        <p:blipFill rotWithShape="1">
          <a:blip r:embed="rId3"/>
          <a:srcRect t="10333" b="21334"/>
          <a:stretch/>
        </p:blipFill>
        <p:spPr>
          <a:xfrm>
            <a:off x="694459" y="1084471"/>
            <a:ext cx="3830836" cy="4686301"/>
          </a:xfrm>
          <a:prstGeom prst="rect">
            <a:avLst/>
          </a:prstGeom>
        </p:spPr>
      </p:pic>
      <p:sp>
        <p:nvSpPr>
          <p:cNvPr id="13" name="Down Arrow 12">
            <a:extLst>
              <a:ext uri="{FF2B5EF4-FFF2-40B4-BE49-F238E27FC236}">
                <a16:creationId xmlns:a16="http://schemas.microsoft.com/office/drawing/2014/main" xmlns="" id="{2B1FBF7B-79EF-9E4A-A299-055CF18AA4A8}"/>
              </a:ext>
            </a:extLst>
          </p:cNvPr>
          <p:cNvSpPr/>
          <p:nvPr/>
        </p:nvSpPr>
        <p:spPr>
          <a:xfrm rot="2691857">
            <a:off x="4117177" y="1042988"/>
            <a:ext cx="628650" cy="671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xmlns="" id="{57FC02E3-91DA-BA48-819D-24FC75F32494}"/>
              </a:ext>
            </a:extLst>
          </p:cNvPr>
          <p:cNvSpPr/>
          <p:nvPr/>
        </p:nvSpPr>
        <p:spPr>
          <a:xfrm rot="18505194">
            <a:off x="378880" y="2391593"/>
            <a:ext cx="628650" cy="671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2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0B5158-3E98-6C4A-88EE-E67D74542439}"/>
              </a:ext>
            </a:extLst>
          </p:cNvPr>
          <p:cNvPicPr>
            <a:picLocks noChangeAspect="1"/>
          </p:cNvPicPr>
          <p:nvPr/>
        </p:nvPicPr>
        <p:blipFill>
          <a:blip r:embed="rId2"/>
          <a:stretch>
            <a:fillRect/>
          </a:stretch>
        </p:blipFill>
        <p:spPr>
          <a:xfrm rot="16200000">
            <a:off x="2700220" y="-2676409"/>
            <a:ext cx="6834188" cy="12234629"/>
          </a:xfrm>
          <a:prstGeom prst="rect">
            <a:avLst/>
          </a:prstGeom>
        </p:spPr>
      </p:pic>
    </p:spTree>
    <p:extLst>
      <p:ext uri="{BB962C8B-B14F-4D97-AF65-F5344CB8AC3E}">
        <p14:creationId xmlns:p14="http://schemas.microsoft.com/office/powerpoint/2010/main" val="3797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C6FA2-A591-5F4D-A0F5-9BD55FE9CFF6}"/>
              </a:ext>
            </a:extLst>
          </p:cNvPr>
          <p:cNvSpPr>
            <a:spLocks noGrp="1"/>
          </p:cNvSpPr>
          <p:nvPr>
            <p:ph type="title"/>
          </p:nvPr>
        </p:nvSpPr>
        <p:spPr/>
        <p:txBody>
          <a:bodyPr/>
          <a:lstStyle/>
          <a:p>
            <a:r>
              <a:rPr lang="en-US" b="1" dirty="0"/>
              <a:t>FOR MORE ADVENTURE – </a:t>
            </a:r>
            <a:br>
              <a:rPr lang="en-US" b="1" dirty="0"/>
            </a:br>
            <a:r>
              <a:rPr lang="en-US" b="1" dirty="0"/>
              <a:t>Machine </a:t>
            </a:r>
            <a:r>
              <a:rPr lang="en-US" b="1"/>
              <a:t>EmbroIdery</a:t>
            </a:r>
            <a:r>
              <a:rPr lang="en-US" b="1" dirty="0"/>
              <a:t> on CORK</a:t>
            </a:r>
          </a:p>
        </p:txBody>
      </p:sp>
      <p:sp>
        <p:nvSpPr>
          <p:cNvPr id="3" name="Content Placeholder 2">
            <a:extLst>
              <a:ext uri="{FF2B5EF4-FFF2-40B4-BE49-F238E27FC236}">
                <a16:creationId xmlns:a16="http://schemas.microsoft.com/office/drawing/2014/main" xmlns="" id="{C139ABB9-EC0E-0C49-9680-7C2CBEB7A5E2}"/>
              </a:ext>
            </a:extLst>
          </p:cNvPr>
          <p:cNvSpPr>
            <a:spLocks noGrp="1"/>
          </p:cNvSpPr>
          <p:nvPr>
            <p:ph idx="1"/>
          </p:nvPr>
        </p:nvSpPr>
        <p:spPr/>
        <p:txBody>
          <a:bodyPr/>
          <a:lstStyle/>
          <a:p>
            <a:pPr marL="0" indent="0">
              <a:buNone/>
            </a:pPr>
            <a:r>
              <a:rPr lang="en-US" b="1" dirty="0"/>
              <a:t>Sulky has a good tutorial on doing machine embroidery on cork:</a:t>
            </a:r>
            <a:endParaRPr lang="en-US" dirty="0"/>
          </a:p>
          <a:p>
            <a:r>
              <a:rPr lang="en-US" dirty="0">
                <a:hlinkClick r:id="rId2"/>
              </a:rPr>
              <a:t>https://blog.sulky.com/machine-embroidery-series-cork-fabric-free-project/</a:t>
            </a:r>
            <a:endParaRPr lang="en-US" dirty="0"/>
          </a:p>
          <a:p>
            <a:endParaRPr lang="en-US" dirty="0"/>
          </a:p>
        </p:txBody>
      </p:sp>
    </p:spTree>
    <p:extLst>
      <p:ext uri="{BB962C8B-B14F-4D97-AF65-F5344CB8AC3E}">
        <p14:creationId xmlns:p14="http://schemas.microsoft.com/office/powerpoint/2010/main" val="2455306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06646-3B63-BD4B-AA79-19735CC0CD35}"/>
              </a:ext>
            </a:extLst>
          </p:cNvPr>
          <p:cNvSpPr>
            <a:spLocks noGrp="1"/>
          </p:cNvSpPr>
          <p:nvPr>
            <p:ph type="title"/>
          </p:nvPr>
        </p:nvSpPr>
        <p:spPr/>
        <p:txBody>
          <a:bodyPr/>
          <a:lstStyle/>
          <a:p>
            <a:r>
              <a:rPr lang="en-US" b="1" dirty="0"/>
              <a:t>Places to Buy CORK </a:t>
            </a:r>
          </a:p>
        </p:txBody>
      </p:sp>
      <p:sp>
        <p:nvSpPr>
          <p:cNvPr id="3" name="Content Placeholder 2">
            <a:extLst>
              <a:ext uri="{FF2B5EF4-FFF2-40B4-BE49-F238E27FC236}">
                <a16:creationId xmlns:a16="http://schemas.microsoft.com/office/drawing/2014/main" xmlns="" id="{271EFB41-52EE-FA4B-BA61-61062716BFA5}"/>
              </a:ext>
            </a:extLst>
          </p:cNvPr>
          <p:cNvSpPr>
            <a:spLocks noGrp="1"/>
          </p:cNvSpPr>
          <p:nvPr>
            <p:ph idx="1"/>
          </p:nvPr>
        </p:nvSpPr>
        <p:spPr/>
        <p:txBody>
          <a:bodyPr>
            <a:normAutofit lnSpcReduction="10000"/>
          </a:bodyPr>
          <a:lstStyle/>
          <a:p>
            <a:r>
              <a:rPr lang="en-US" dirty="0"/>
              <a:t>Modern </a:t>
            </a:r>
            <a:r>
              <a:rPr lang="en-US" dirty="0" err="1"/>
              <a:t>Sewist</a:t>
            </a:r>
            <a:r>
              <a:rPr lang="en-US" dirty="0"/>
              <a:t> (in Sarasota) </a:t>
            </a:r>
            <a:r>
              <a:rPr lang="en-US" dirty="0">
                <a:hlinkClick r:id="rId2"/>
              </a:rPr>
              <a:t>https://www.themodernsew.ist/shop/Fabric/Special-Substrates/Cork.htm</a:t>
            </a:r>
            <a:endParaRPr lang="en-US" dirty="0"/>
          </a:p>
          <a:p>
            <a:r>
              <a:rPr lang="en-US" dirty="0"/>
              <a:t>Sew Worth It (in Sarasota)</a:t>
            </a:r>
          </a:p>
          <a:p>
            <a:r>
              <a:rPr lang="en-US" dirty="0"/>
              <a:t>Sew Sweetness    </a:t>
            </a:r>
            <a:r>
              <a:rPr lang="en-US" dirty="0">
                <a:hlinkClick r:id="rId3"/>
              </a:rPr>
              <a:t>https://sewsweetness.com/?s=cork+fabric&amp;post_type=product</a:t>
            </a:r>
            <a:endParaRPr lang="en-US" dirty="0"/>
          </a:p>
          <a:p>
            <a:r>
              <a:rPr lang="en-US" dirty="0"/>
              <a:t>Fabric Fun House    </a:t>
            </a:r>
            <a:r>
              <a:rPr lang="en-US" dirty="0">
                <a:hlinkClick r:id="rId4"/>
              </a:rPr>
              <a:t>https://fabricfunhouse.com/collections/cork-items</a:t>
            </a:r>
            <a:endParaRPr lang="en-US" dirty="0"/>
          </a:p>
          <a:p>
            <a:r>
              <a:rPr lang="en-US" dirty="0"/>
              <a:t>Sallie Tomato   </a:t>
            </a:r>
            <a:r>
              <a:rPr lang="en-US" dirty="0">
                <a:hlinkClick r:id="rId5"/>
              </a:rPr>
              <a:t>https://sallietomato.com/collections/cork-fabric</a:t>
            </a:r>
            <a:endParaRPr lang="en-US" dirty="0"/>
          </a:p>
          <a:p>
            <a:pPr marL="0" indent="0">
              <a:buNone/>
            </a:pPr>
            <a:r>
              <a:rPr lang="en-US" b="1" dirty="0"/>
              <a:t>* Be cautious buying cork at Joann’s…it may be thinner than you like.  Cork should be about 1 mm thick *</a:t>
            </a:r>
          </a:p>
          <a:p>
            <a:endParaRPr lang="en-US" dirty="0"/>
          </a:p>
          <a:p>
            <a:endParaRPr lang="en-US" dirty="0"/>
          </a:p>
          <a:p>
            <a:endParaRPr lang="en-US" dirty="0"/>
          </a:p>
        </p:txBody>
      </p:sp>
    </p:spTree>
    <p:extLst>
      <p:ext uri="{BB962C8B-B14F-4D97-AF65-F5344CB8AC3E}">
        <p14:creationId xmlns:p14="http://schemas.microsoft.com/office/powerpoint/2010/main" val="368817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3AE76-E18E-6C47-AB37-CB04A68FD2CB}"/>
              </a:ext>
            </a:extLst>
          </p:cNvPr>
          <p:cNvSpPr>
            <a:spLocks noGrp="1"/>
          </p:cNvSpPr>
          <p:nvPr>
            <p:ph type="title"/>
          </p:nvPr>
        </p:nvSpPr>
        <p:spPr/>
        <p:txBody>
          <a:bodyPr/>
          <a:lstStyle/>
          <a:p>
            <a:r>
              <a:rPr lang="en-US" b="1" dirty="0"/>
              <a:t>Cork – photos of back and THICKNESS</a:t>
            </a:r>
          </a:p>
        </p:txBody>
      </p:sp>
      <p:pic>
        <p:nvPicPr>
          <p:cNvPr id="6" name="Content Placeholder 5">
            <a:extLst>
              <a:ext uri="{FF2B5EF4-FFF2-40B4-BE49-F238E27FC236}">
                <a16:creationId xmlns:a16="http://schemas.microsoft.com/office/drawing/2014/main" xmlns="" id="{7C0084EB-4EA3-404B-8552-9DDB52B44FD1}"/>
              </a:ext>
            </a:extLst>
          </p:cNvPr>
          <p:cNvPicPr>
            <a:picLocks noGrp="1" noChangeAspect="1"/>
          </p:cNvPicPr>
          <p:nvPr>
            <p:ph sz="half" idx="1"/>
          </p:nvPr>
        </p:nvPicPr>
        <p:blipFill>
          <a:blip r:embed="rId2"/>
          <a:stretch>
            <a:fillRect/>
          </a:stretch>
        </p:blipFill>
        <p:spPr>
          <a:xfrm>
            <a:off x="1447800" y="2428975"/>
            <a:ext cx="4645025" cy="2612826"/>
          </a:xfrm>
        </p:spPr>
      </p:pic>
      <p:pic>
        <p:nvPicPr>
          <p:cNvPr id="8" name="Content Placeholder 7">
            <a:extLst>
              <a:ext uri="{FF2B5EF4-FFF2-40B4-BE49-F238E27FC236}">
                <a16:creationId xmlns:a16="http://schemas.microsoft.com/office/drawing/2014/main" xmlns="" id="{ED4ED1F1-66B4-BB4B-AEBD-445DB1F09068}"/>
              </a:ext>
            </a:extLst>
          </p:cNvPr>
          <p:cNvPicPr>
            <a:picLocks noGrp="1" noChangeAspect="1"/>
          </p:cNvPicPr>
          <p:nvPr>
            <p:ph sz="half" idx="2"/>
          </p:nvPr>
        </p:nvPicPr>
        <p:blipFill>
          <a:blip r:embed="rId3"/>
          <a:stretch>
            <a:fillRect/>
          </a:stretch>
        </p:blipFill>
        <p:spPr>
          <a:xfrm>
            <a:off x="7774756" y="2017713"/>
            <a:ext cx="1922512" cy="3441700"/>
          </a:xfrm>
        </p:spPr>
      </p:pic>
    </p:spTree>
    <p:extLst>
      <p:ext uri="{BB962C8B-B14F-4D97-AF65-F5344CB8AC3E}">
        <p14:creationId xmlns:p14="http://schemas.microsoft.com/office/powerpoint/2010/main" val="229796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AD938-5FC9-5546-B988-E208253A1447}"/>
              </a:ext>
            </a:extLst>
          </p:cNvPr>
          <p:cNvSpPr>
            <a:spLocks noGrp="1"/>
          </p:cNvSpPr>
          <p:nvPr>
            <p:ph type="title"/>
          </p:nvPr>
        </p:nvSpPr>
        <p:spPr/>
        <p:txBody>
          <a:bodyPr>
            <a:normAutofit fontScale="90000"/>
          </a:bodyPr>
          <a:lstStyle/>
          <a:p>
            <a:r>
              <a:rPr lang="en-US" dirty="0"/>
              <a:t>Other supplies </a:t>
            </a:r>
            <a:r>
              <a:rPr lang="en-US" dirty="0" err="1"/>
              <a:t>YoU</a:t>
            </a:r>
            <a:r>
              <a:rPr lang="en-US" dirty="0"/>
              <a:t> MAY want </a:t>
            </a:r>
            <a:r>
              <a:rPr lang="en-US" b="1" dirty="0"/>
              <a:t>FOR SEWING ON CORK:</a:t>
            </a:r>
            <a:br>
              <a:rPr lang="en-US" b="1" dirty="0"/>
            </a:br>
            <a:endParaRPr lang="en-US" dirty="0"/>
          </a:p>
        </p:txBody>
      </p:sp>
      <p:sp>
        <p:nvSpPr>
          <p:cNvPr id="3" name="Content Placeholder 2">
            <a:extLst>
              <a:ext uri="{FF2B5EF4-FFF2-40B4-BE49-F238E27FC236}">
                <a16:creationId xmlns:a16="http://schemas.microsoft.com/office/drawing/2014/main" xmlns="" id="{A1A05B8F-5429-6044-A6D2-5ADC7842A2D6}"/>
              </a:ext>
            </a:extLst>
          </p:cNvPr>
          <p:cNvSpPr>
            <a:spLocks noGrp="1"/>
          </p:cNvSpPr>
          <p:nvPr>
            <p:ph idx="1"/>
          </p:nvPr>
        </p:nvSpPr>
        <p:spPr/>
        <p:txBody>
          <a:bodyPr>
            <a:normAutofit/>
          </a:bodyPr>
          <a:lstStyle/>
          <a:p>
            <a:r>
              <a:rPr lang="en-US" dirty="0" err="1"/>
              <a:t>Microtex</a:t>
            </a:r>
            <a:r>
              <a:rPr lang="en-US" dirty="0"/>
              <a:t> needle  80/12.   Universal needle OK too.</a:t>
            </a:r>
          </a:p>
          <a:p>
            <a:r>
              <a:rPr lang="en-US" dirty="0"/>
              <a:t>Wonder clips or other sewing clips (can’t really pin cork) </a:t>
            </a:r>
          </a:p>
          <a:p>
            <a:r>
              <a:rPr lang="en-US" dirty="0"/>
              <a:t>Zipper (if you project includes a zipper)</a:t>
            </a:r>
          </a:p>
          <a:p>
            <a:r>
              <a:rPr lang="en-US" dirty="0" err="1"/>
              <a:t>Dritz</a:t>
            </a:r>
            <a:r>
              <a:rPr lang="en-US" dirty="0"/>
              <a:t> 1/4″ Wash Away Wonder Tape (to hold zipper in place)</a:t>
            </a:r>
          </a:p>
          <a:p>
            <a:r>
              <a:rPr lang="en-US" dirty="0"/>
              <a:t>Hump jumper or other tool for sewing on uneven/thick material</a:t>
            </a:r>
          </a:p>
          <a:p>
            <a:pPr marL="0" indent="0">
              <a:buNone/>
            </a:pPr>
            <a:endParaRPr lang="en-US" dirty="0"/>
          </a:p>
        </p:txBody>
      </p:sp>
    </p:spTree>
    <p:extLst>
      <p:ext uri="{BB962C8B-B14F-4D97-AF65-F5344CB8AC3E}">
        <p14:creationId xmlns:p14="http://schemas.microsoft.com/office/powerpoint/2010/main" val="127672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BC97E-35AD-374B-B528-BC42622C8290}"/>
              </a:ext>
            </a:extLst>
          </p:cNvPr>
          <p:cNvSpPr>
            <a:spLocks noGrp="1"/>
          </p:cNvSpPr>
          <p:nvPr>
            <p:ph type="title"/>
          </p:nvPr>
        </p:nvSpPr>
        <p:spPr/>
        <p:txBody>
          <a:bodyPr>
            <a:normAutofit fontScale="90000"/>
          </a:bodyPr>
          <a:lstStyle/>
          <a:p>
            <a:r>
              <a:rPr lang="en-US" dirty="0"/>
              <a:t>Other supplies </a:t>
            </a:r>
            <a:r>
              <a:rPr lang="en-US" dirty="0" err="1"/>
              <a:t>YoU</a:t>
            </a:r>
            <a:r>
              <a:rPr lang="en-US" dirty="0"/>
              <a:t> MAY want </a:t>
            </a:r>
            <a:r>
              <a:rPr lang="en-US" b="1" dirty="0"/>
              <a:t>FOR APPLIQUE ON CORK:</a:t>
            </a:r>
            <a:br>
              <a:rPr lang="en-US" b="1" dirty="0"/>
            </a:br>
            <a:endParaRPr lang="en-US" dirty="0"/>
          </a:p>
        </p:txBody>
      </p:sp>
      <p:sp>
        <p:nvSpPr>
          <p:cNvPr id="3" name="Content Placeholder 2">
            <a:extLst>
              <a:ext uri="{FF2B5EF4-FFF2-40B4-BE49-F238E27FC236}">
                <a16:creationId xmlns:a16="http://schemas.microsoft.com/office/drawing/2014/main" xmlns="" id="{3ED7CBF7-EDE2-7944-B990-1C87FEDB3AE5}"/>
              </a:ext>
            </a:extLst>
          </p:cNvPr>
          <p:cNvSpPr>
            <a:spLocks noGrp="1"/>
          </p:cNvSpPr>
          <p:nvPr>
            <p:ph idx="1"/>
          </p:nvPr>
        </p:nvSpPr>
        <p:spPr/>
        <p:txBody>
          <a:bodyPr>
            <a:normAutofit lnSpcReduction="10000"/>
          </a:bodyPr>
          <a:lstStyle/>
          <a:p>
            <a:r>
              <a:rPr lang="en-US" dirty="0"/>
              <a:t>Fabric for the applique</a:t>
            </a:r>
          </a:p>
          <a:p>
            <a:r>
              <a:rPr lang="en-US" dirty="0"/>
              <a:t>Heat n Bond, </a:t>
            </a:r>
            <a:r>
              <a:rPr lang="en-US" dirty="0" err="1"/>
              <a:t>WonderUnder</a:t>
            </a:r>
            <a:r>
              <a:rPr lang="en-US" dirty="0"/>
              <a:t>, or adhesive for applique.  I used Heat n Bond LITE…but the others will work too.   </a:t>
            </a:r>
            <a:r>
              <a:rPr lang="en-US" dirty="0" err="1"/>
              <a:t>Dritz</a:t>
            </a:r>
            <a:r>
              <a:rPr lang="en-US" dirty="0"/>
              <a:t> 1/4″ Wash Away Wonder Tape would also work.</a:t>
            </a:r>
          </a:p>
          <a:p>
            <a:r>
              <a:rPr lang="en-US" dirty="0"/>
              <a:t>Press cloth or scrap fabric to use as a press cloth</a:t>
            </a:r>
          </a:p>
          <a:p>
            <a:r>
              <a:rPr lang="en-US" dirty="0" err="1"/>
              <a:t>MonoPoly</a:t>
            </a:r>
            <a:r>
              <a:rPr lang="en-US" dirty="0"/>
              <a:t> Clear Invisible thread (made by Superior Threads) </a:t>
            </a:r>
            <a:r>
              <a:rPr lang="en-US" dirty="0">
                <a:hlinkClick r:id="rId2"/>
              </a:rPr>
              <a:t>https://www.superiorthreads.com/monopoly-clear-spool/p/119-01-CLEAR</a:t>
            </a:r>
            <a:r>
              <a:rPr lang="en-US" dirty="0"/>
              <a:t>   Regular cotton or polyester thread of any coordinating or contrasting color would work too</a:t>
            </a:r>
          </a:p>
          <a:p>
            <a:r>
              <a:rPr lang="en-US" dirty="0"/>
              <a:t> NOTE:  If I use </a:t>
            </a:r>
            <a:r>
              <a:rPr lang="en-US" dirty="0" err="1"/>
              <a:t>MonoPoly</a:t>
            </a:r>
            <a:r>
              <a:rPr lang="en-US" dirty="0"/>
              <a:t> thread on top, I use polyester thread in the bobbin.</a:t>
            </a:r>
          </a:p>
          <a:p>
            <a:endParaRPr lang="en-US" dirty="0"/>
          </a:p>
        </p:txBody>
      </p:sp>
    </p:spTree>
    <p:extLst>
      <p:ext uri="{BB962C8B-B14F-4D97-AF65-F5344CB8AC3E}">
        <p14:creationId xmlns:p14="http://schemas.microsoft.com/office/powerpoint/2010/main" val="84238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B70CF-870F-5941-802A-FE2766CA8D45}"/>
              </a:ext>
            </a:extLst>
          </p:cNvPr>
          <p:cNvSpPr>
            <a:spLocks noGrp="1"/>
          </p:cNvSpPr>
          <p:nvPr>
            <p:ph type="title"/>
          </p:nvPr>
        </p:nvSpPr>
        <p:spPr/>
        <p:txBody>
          <a:bodyPr/>
          <a:lstStyle/>
          <a:p>
            <a:r>
              <a:rPr lang="en-US" b="1" dirty="0"/>
              <a:t>TIPS FOR SEWING ON CORK</a:t>
            </a:r>
          </a:p>
        </p:txBody>
      </p:sp>
      <p:sp>
        <p:nvSpPr>
          <p:cNvPr id="3" name="Content Placeholder 2">
            <a:extLst>
              <a:ext uri="{FF2B5EF4-FFF2-40B4-BE49-F238E27FC236}">
                <a16:creationId xmlns:a16="http://schemas.microsoft.com/office/drawing/2014/main" xmlns="" id="{ED7F2ADE-9EC8-514D-A1C0-A10DBDC9B028}"/>
              </a:ext>
            </a:extLst>
          </p:cNvPr>
          <p:cNvSpPr>
            <a:spLocks noGrp="1"/>
          </p:cNvSpPr>
          <p:nvPr>
            <p:ph idx="1"/>
          </p:nvPr>
        </p:nvSpPr>
        <p:spPr/>
        <p:txBody>
          <a:bodyPr>
            <a:normAutofit/>
          </a:bodyPr>
          <a:lstStyle/>
          <a:p>
            <a:r>
              <a:rPr lang="en-US" dirty="0"/>
              <a:t>Use wonder clips if you need to hold things together.   Pins will leave holes.</a:t>
            </a:r>
          </a:p>
          <a:p>
            <a:r>
              <a:rPr lang="en-US" dirty="0"/>
              <a:t>Use a </a:t>
            </a:r>
            <a:r>
              <a:rPr lang="en-US" dirty="0" err="1"/>
              <a:t>Microtex</a:t>
            </a:r>
            <a:r>
              <a:rPr lang="en-US" dirty="0"/>
              <a:t> needle (80/12) or a fresh new Universal needle</a:t>
            </a:r>
          </a:p>
          <a:p>
            <a:r>
              <a:rPr lang="en-US" dirty="0"/>
              <a:t>Lengthen stitch length a little to about 3.0 or so.  Stiches that are too close together could cause the cork to perforate </a:t>
            </a:r>
          </a:p>
          <a:p>
            <a:r>
              <a:rPr lang="en-US" dirty="0"/>
              <a:t>Consider using your walking foot</a:t>
            </a:r>
          </a:p>
          <a:p>
            <a:r>
              <a:rPr lang="en-US" dirty="0"/>
              <a:t>Sew carefully.   Ripping out stitches will leave holes.</a:t>
            </a:r>
          </a:p>
          <a:p>
            <a:r>
              <a:rPr lang="en-US" dirty="0"/>
              <a:t>Cork edges can be left raw</a:t>
            </a:r>
          </a:p>
        </p:txBody>
      </p:sp>
    </p:spTree>
    <p:extLst>
      <p:ext uri="{BB962C8B-B14F-4D97-AF65-F5344CB8AC3E}">
        <p14:creationId xmlns:p14="http://schemas.microsoft.com/office/powerpoint/2010/main" val="129381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C7153-7030-B24B-AF87-40698EE17705}"/>
              </a:ext>
            </a:extLst>
          </p:cNvPr>
          <p:cNvSpPr>
            <a:spLocks noGrp="1"/>
          </p:cNvSpPr>
          <p:nvPr>
            <p:ph type="title"/>
          </p:nvPr>
        </p:nvSpPr>
        <p:spPr/>
        <p:txBody>
          <a:bodyPr/>
          <a:lstStyle/>
          <a:p>
            <a:r>
              <a:rPr lang="en-US" dirty="0"/>
              <a:t>Cork Sewing Videos </a:t>
            </a:r>
            <a:br>
              <a:rPr lang="en-US" dirty="0"/>
            </a:br>
            <a:r>
              <a:rPr lang="en-US" dirty="0"/>
              <a:t>(For the Patterns THAT WERE </a:t>
            </a:r>
            <a:r>
              <a:rPr lang="en-US" dirty="0" err="1"/>
              <a:t>E-mAILED</a:t>
            </a:r>
            <a:r>
              <a:rPr lang="en-US" dirty="0"/>
              <a:t>)</a:t>
            </a:r>
          </a:p>
        </p:txBody>
      </p:sp>
      <p:sp>
        <p:nvSpPr>
          <p:cNvPr id="3" name="Content Placeholder 2">
            <a:extLst>
              <a:ext uri="{FF2B5EF4-FFF2-40B4-BE49-F238E27FC236}">
                <a16:creationId xmlns:a16="http://schemas.microsoft.com/office/drawing/2014/main" xmlns="" id="{B21EB0E4-D7C2-B245-B31F-3342172A2FD3}"/>
              </a:ext>
            </a:extLst>
          </p:cNvPr>
          <p:cNvSpPr>
            <a:spLocks noGrp="1"/>
          </p:cNvSpPr>
          <p:nvPr>
            <p:ph idx="1"/>
          </p:nvPr>
        </p:nvSpPr>
        <p:spPr/>
        <p:txBody>
          <a:bodyPr/>
          <a:lstStyle/>
          <a:p>
            <a:r>
              <a:rPr lang="en-US" dirty="0"/>
              <a:t>Cork Zipper Pouch    </a:t>
            </a:r>
            <a:r>
              <a:rPr lang="en-US" dirty="0">
                <a:hlinkClick r:id="rId2"/>
              </a:rPr>
              <a:t>https://www.youtube.com/watch?v=VNzUML84e64</a:t>
            </a:r>
            <a:endParaRPr lang="en-US" dirty="0"/>
          </a:p>
          <a:p>
            <a:r>
              <a:rPr lang="en-US" dirty="0"/>
              <a:t>Cork Passport Holder     </a:t>
            </a:r>
            <a:r>
              <a:rPr lang="en-US" dirty="0">
                <a:hlinkClick r:id="rId3"/>
              </a:rPr>
              <a:t>https://www.youtube.com/watch?v=Xu5iG8nhbpU</a:t>
            </a:r>
            <a:endParaRPr lang="en-US" dirty="0"/>
          </a:p>
          <a:p>
            <a:r>
              <a:rPr lang="en-US" dirty="0"/>
              <a:t>Cork Eyeglass Case     </a:t>
            </a:r>
            <a:r>
              <a:rPr lang="en-US" dirty="0">
                <a:hlinkClick r:id="rId4"/>
              </a:rPr>
              <a:t>https://www.youtube.com/watch?v=U1Hd5dNXNnw</a:t>
            </a:r>
            <a:endParaRPr lang="en-US" dirty="0"/>
          </a:p>
          <a:p>
            <a:r>
              <a:rPr lang="en-US" dirty="0"/>
              <a:t>Small Cork Wallet     </a:t>
            </a:r>
            <a:r>
              <a:rPr lang="en-US" dirty="0">
                <a:hlinkClick r:id="rId5"/>
              </a:rPr>
              <a:t>https://www.youtube.com/watch?v=Tsi0o2Zrjm0</a:t>
            </a:r>
            <a:endParaRPr lang="en-US" dirty="0"/>
          </a:p>
          <a:p>
            <a:endParaRPr lang="en-US" dirty="0"/>
          </a:p>
        </p:txBody>
      </p:sp>
    </p:spTree>
    <p:extLst>
      <p:ext uri="{BB962C8B-B14F-4D97-AF65-F5344CB8AC3E}">
        <p14:creationId xmlns:p14="http://schemas.microsoft.com/office/powerpoint/2010/main" val="357877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CD97B-F3A1-1648-9C95-AD1E1517E9A1}"/>
              </a:ext>
            </a:extLst>
          </p:cNvPr>
          <p:cNvSpPr>
            <a:spLocks noGrp="1"/>
          </p:cNvSpPr>
          <p:nvPr>
            <p:ph type="title"/>
          </p:nvPr>
        </p:nvSpPr>
        <p:spPr/>
        <p:txBody>
          <a:bodyPr/>
          <a:lstStyle/>
          <a:p>
            <a:r>
              <a:rPr lang="en-US" b="1" dirty="0"/>
              <a:t>Adding Applique to CORK</a:t>
            </a:r>
          </a:p>
        </p:txBody>
      </p:sp>
      <p:sp>
        <p:nvSpPr>
          <p:cNvPr id="6" name="Text Placeholder 5">
            <a:extLst>
              <a:ext uri="{FF2B5EF4-FFF2-40B4-BE49-F238E27FC236}">
                <a16:creationId xmlns:a16="http://schemas.microsoft.com/office/drawing/2014/main" xmlns="" id="{25349A34-24CD-0049-8AD6-CA29C67222C0}"/>
              </a:ext>
            </a:extLst>
          </p:cNvPr>
          <p:cNvSpPr>
            <a:spLocks noGrp="1"/>
          </p:cNvSpPr>
          <p:nvPr>
            <p:ph type="body" idx="1"/>
          </p:nvPr>
        </p:nvSpPr>
        <p:spPr>
          <a:xfrm>
            <a:off x="1447191" y="2056549"/>
            <a:ext cx="4645152" cy="1136601"/>
          </a:xfrm>
        </p:spPr>
        <p:txBody>
          <a:bodyPr>
            <a:normAutofit/>
          </a:bodyPr>
          <a:lstStyle/>
          <a:p>
            <a:r>
              <a:rPr lang="en-US" dirty="0">
                <a:solidFill>
                  <a:schemeClr val="tx1"/>
                </a:solidFill>
              </a:rPr>
              <a:t>use novelty fabrics with with CLEARLY DEFINED EDGES. </a:t>
            </a:r>
          </a:p>
          <a:p>
            <a:endParaRPr lang="en-US" dirty="0"/>
          </a:p>
        </p:txBody>
      </p:sp>
      <p:sp>
        <p:nvSpPr>
          <p:cNvPr id="3" name="Content Placeholder 2">
            <a:extLst>
              <a:ext uri="{FF2B5EF4-FFF2-40B4-BE49-F238E27FC236}">
                <a16:creationId xmlns:a16="http://schemas.microsoft.com/office/drawing/2014/main" xmlns="" id="{A82BC3E8-D707-DD4D-9590-C82A0D46744E}"/>
              </a:ext>
            </a:extLst>
          </p:cNvPr>
          <p:cNvSpPr>
            <a:spLocks noGrp="1"/>
          </p:cNvSpPr>
          <p:nvPr>
            <p:ph sz="half" idx="2"/>
          </p:nvPr>
        </p:nvSpPr>
        <p:spPr/>
        <p:txBody>
          <a:bodyPr>
            <a:normAutofit/>
          </a:bodyPr>
          <a:lstStyle/>
          <a:p>
            <a:pPr marL="0" indent="0">
              <a:buNone/>
            </a:pPr>
            <a:endParaRPr lang="en-US" dirty="0"/>
          </a:p>
          <a:p>
            <a:endParaRPr lang="en-US" dirty="0"/>
          </a:p>
          <a:p>
            <a:pPr marL="0" indent="0">
              <a:buNone/>
            </a:pPr>
            <a:endParaRPr lang="en-US" dirty="0"/>
          </a:p>
        </p:txBody>
      </p:sp>
      <p:sp>
        <p:nvSpPr>
          <p:cNvPr id="7" name="Text Placeholder 6">
            <a:extLst>
              <a:ext uri="{FF2B5EF4-FFF2-40B4-BE49-F238E27FC236}">
                <a16:creationId xmlns:a16="http://schemas.microsoft.com/office/drawing/2014/main" xmlns="" id="{4CB7FA9E-081F-1044-AEEF-C70C31DC274C}"/>
              </a:ext>
            </a:extLst>
          </p:cNvPr>
          <p:cNvSpPr>
            <a:spLocks noGrp="1"/>
          </p:cNvSpPr>
          <p:nvPr>
            <p:ph type="body" sz="quarter" idx="3"/>
          </p:nvPr>
        </p:nvSpPr>
        <p:spPr>
          <a:xfrm>
            <a:off x="6412362" y="1947049"/>
            <a:ext cx="4645152" cy="802237"/>
          </a:xfrm>
        </p:spPr>
        <p:txBody>
          <a:bodyPr>
            <a:noAutofit/>
          </a:bodyPr>
          <a:lstStyle/>
          <a:p>
            <a:r>
              <a:rPr lang="en-US" dirty="0">
                <a:solidFill>
                  <a:schemeClr val="tx1"/>
                </a:solidFill>
              </a:rPr>
              <a:t>Rough cut around the item you want to applique.   </a:t>
            </a:r>
            <a:endParaRPr lang="en-US" dirty="0"/>
          </a:p>
        </p:txBody>
      </p:sp>
      <p:pic>
        <p:nvPicPr>
          <p:cNvPr id="12" name="Content Placeholder 11">
            <a:extLst>
              <a:ext uri="{FF2B5EF4-FFF2-40B4-BE49-F238E27FC236}">
                <a16:creationId xmlns:a16="http://schemas.microsoft.com/office/drawing/2014/main" xmlns="" id="{E6FBCF30-EA64-644D-87B6-118A776BFC12}"/>
              </a:ext>
            </a:extLst>
          </p:cNvPr>
          <p:cNvPicPr>
            <a:picLocks noGrp="1" noChangeAspect="1"/>
          </p:cNvPicPr>
          <p:nvPr>
            <p:ph sz="quarter" idx="4"/>
          </p:nvPr>
        </p:nvPicPr>
        <p:blipFill>
          <a:blip r:embed="rId2"/>
          <a:stretch>
            <a:fillRect/>
          </a:stretch>
        </p:blipFill>
        <p:spPr>
          <a:xfrm rot="16200000">
            <a:off x="7374003" y="1828895"/>
            <a:ext cx="2519257" cy="4510001"/>
          </a:xfrm>
        </p:spPr>
      </p:pic>
      <p:pic>
        <p:nvPicPr>
          <p:cNvPr id="5" name="Picture 4">
            <a:extLst>
              <a:ext uri="{FF2B5EF4-FFF2-40B4-BE49-F238E27FC236}">
                <a16:creationId xmlns:a16="http://schemas.microsoft.com/office/drawing/2014/main" xmlns="" id="{46C28462-AA99-E645-9028-0231999E3214}"/>
              </a:ext>
            </a:extLst>
          </p:cNvPr>
          <p:cNvPicPr>
            <a:picLocks noChangeAspect="1"/>
          </p:cNvPicPr>
          <p:nvPr/>
        </p:nvPicPr>
        <p:blipFill>
          <a:blip r:embed="rId3"/>
          <a:stretch>
            <a:fillRect/>
          </a:stretch>
        </p:blipFill>
        <p:spPr>
          <a:xfrm>
            <a:off x="1481634" y="2821491"/>
            <a:ext cx="4483617" cy="2522034"/>
          </a:xfrm>
          <a:prstGeom prst="rect">
            <a:avLst/>
          </a:prstGeom>
        </p:spPr>
      </p:pic>
    </p:spTree>
    <p:extLst>
      <p:ext uri="{BB962C8B-B14F-4D97-AF65-F5344CB8AC3E}">
        <p14:creationId xmlns:p14="http://schemas.microsoft.com/office/powerpoint/2010/main" val="188157445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{A586D163-EBF5-A744-BCB1-89E5198F6B6C}tf10001119</Template>
  <TotalTime>542</TotalTime>
  <Words>1193</Words>
  <Application>Microsoft Office PowerPoint</Application>
  <PresentationFormat>Widescreen</PresentationFormat>
  <Paragraphs>108</Paragraphs>
  <Slides>28</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Gill Sans MT</vt:lpstr>
      <vt:lpstr>Gallery</vt:lpstr>
      <vt:lpstr>Sewing WITH CORK</vt:lpstr>
      <vt:lpstr>PowerPoint Presentation</vt:lpstr>
      <vt:lpstr>Places to Buy CORK </vt:lpstr>
      <vt:lpstr>Cork – photos of back and THICKNESS</vt:lpstr>
      <vt:lpstr>Other supplies YoU MAY want FOR SEWING ON CORK: </vt:lpstr>
      <vt:lpstr>Other supplies YoU MAY want FOR APPLIQUE ON CORK: </vt:lpstr>
      <vt:lpstr>TIPS FOR SEWING ON CORK</vt:lpstr>
      <vt:lpstr>Cork Sewing Videos  (For the Patterns THAT WERE E-mAILED)</vt:lpstr>
      <vt:lpstr>Adding Applique to CORK</vt:lpstr>
      <vt:lpstr>Add Heat N Bond or Adhesive to the back of Applique  </vt:lpstr>
      <vt:lpstr>CAREFULLY CUT OUT ITEM YOU WANT TO APPLIQUE</vt:lpstr>
      <vt:lpstr>Adhere APPLIQUE TO CORK</vt:lpstr>
      <vt:lpstr>STITCHING the APPLIQUE TO THE CORK</vt:lpstr>
      <vt:lpstr>STITCHING ON THE APPLIQUE WITH BLANKET STITCH – GO SLOW!</vt:lpstr>
      <vt:lpstr>MAKING THE CORK ZIPPER BAG</vt:lpstr>
      <vt:lpstr>PowerPoint Presentation</vt:lpstr>
      <vt:lpstr>Making the Zipper TabS</vt:lpstr>
      <vt:lpstr>Added TABS to the  Zipper  (It SHOULD BE 9 inches total WITH TABS)</vt:lpstr>
      <vt:lpstr>Sewing the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ADVENTURE –  Machine EmbroIdery on CORK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Sewing WITH CORK</dc:title>
  <dc:creator>Microsoft Office User</dc:creator>
  <cp:lastModifiedBy>Lorraine Potter</cp:lastModifiedBy>
  <cp:revision>35</cp:revision>
  <cp:lastPrinted>2021-05-19T15:20:58Z</cp:lastPrinted>
  <dcterms:created xsi:type="dcterms:W3CDTF">2021-05-15T18:08:46Z</dcterms:created>
  <dcterms:modified xsi:type="dcterms:W3CDTF">2021-05-19T15:21:02Z</dcterms:modified>
</cp:coreProperties>
</file>